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3"/>
  </p:notesMasterIdLst>
  <p:sldIdLst>
    <p:sldId id="280" r:id="rId2"/>
    <p:sldId id="335" r:id="rId3"/>
    <p:sldId id="337" r:id="rId4"/>
    <p:sldId id="338" r:id="rId5"/>
    <p:sldId id="339" r:id="rId6"/>
    <p:sldId id="341" r:id="rId7"/>
    <p:sldId id="342" r:id="rId8"/>
    <p:sldId id="343" r:id="rId9"/>
    <p:sldId id="344" r:id="rId10"/>
    <p:sldId id="345" r:id="rId11"/>
    <p:sldId id="33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7" r:id="rId22"/>
    <p:sldId id="266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82" r:id="rId31"/>
    <p:sldId id="334" r:id="rId32"/>
  </p:sldIdLst>
  <p:sldSz cx="9144000" cy="6858000" type="screen4x3"/>
  <p:notesSz cx="6858000" cy="9144000"/>
  <p:embeddedFontLst>
    <p:embeddedFont>
      <p:font typeface="Arial Black" panose="020B0A04020102020204" pitchFamily="34" charset="0"/>
      <p:bold r:id="rId34"/>
    </p:embeddedFont>
    <p:embeddedFont>
      <p:font typeface="Berlin Sans FB Demi" panose="020E0802020502020306" pitchFamily="34" charset="0"/>
      <p:bold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  <p:embeddedFont>
      <p:font typeface="Cambria Math" panose="02040503050406030204" pitchFamily="18" charset="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37" autoAdjust="0"/>
    <p:restoredTop sz="80649" autoAdjust="0"/>
  </p:normalViewPr>
  <p:slideViewPr>
    <p:cSldViewPr snapToGrid="0">
      <p:cViewPr varScale="1">
        <p:scale>
          <a:sx n="93" d="100"/>
          <a:sy n="93" d="100"/>
        </p:scale>
        <p:origin x="21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png>
</file>

<file path=ppt/media/image13.svg>
</file>

<file path=ppt/media/image14.png>
</file>

<file path=ppt/media/image15.svg>
</file>

<file path=ppt/media/image16.png>
</file>

<file path=ppt/media/image160.png>
</file>

<file path=ppt/media/image17.png>
</file>

<file path=ppt/media/image18.png>
</file>

<file path=ppt/media/image19.jpeg>
</file>

<file path=ppt/media/image190.png>
</file>

<file path=ppt/media/image2.png>
</file>

<file path=ppt/media/image2.svg>
</file>

<file path=ppt/media/image20.jpeg>
</file>

<file path=ppt/media/image20.png>
</file>

<file path=ppt/media/image21.jpeg>
</file>

<file path=ppt/media/image21.png>
</file>

<file path=ppt/media/image22.jpeg>
</file>

<file path=ppt/media/image22.png>
</file>

<file path=ppt/media/image220.png>
</file>

<file path=ppt/media/image23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50.pn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40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gif>
</file>

<file path=ppt/media/image58.png>
</file>

<file path=ppt/media/image580.png>
</file>

<file path=ppt/media/image59.jpeg>
</file>

<file path=ppt/media/image6.png>
</file>

<file path=ppt/media/image60.jpeg>
</file>

<file path=ppt/media/image61.png>
</file>

<file path=ppt/media/image62.jpeg>
</file>

<file path=ppt/media/image62.png>
</file>

<file path=ppt/media/image63.jpeg>
</file>

<file path=ppt/media/image64.jpeg>
</file>

<file path=ppt/media/image65.png>
</file>

<file path=ppt/media/image6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C332E8-1BEF-44B8-8565-5487F4DFAEEE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59D374-05BF-4F4A-AD4A-47FF0718E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63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039F09-393E-4E6D-98AC-DC0B07A168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26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4B28F4-9C9C-45D6-BA6E-C0FD34A3C6B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275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ETHZ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苏黎世联邦理工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59D374-05BF-4F4A-AD4A-47FF0718EE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48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D2893E-CE4B-4F46-9D0D-02741661A6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1209E57-ABF2-46BB-8E8E-1AEB10E24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F029FF-0632-4E8E-87C0-73EF555A5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98BB61-4521-406C-8E5B-E6C441CB9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73FC60-F47D-443E-894D-4BAEDB082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37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31D1E6-FF3B-42A3-AD6D-CB520CE83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460B39-A26A-4F08-B0FC-C6941F2173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13813B-F51A-4267-B943-321B4444A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543B53-6733-4C07-98DE-763CA92B8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9512F-02D4-4967-9436-804454467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4254905-1122-4109-83A3-66561C3A1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7DEF8F0-AE0D-425F-BB64-4C00E5074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533456-CEDC-445E-9063-CB832D7FA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ACA5A0-0762-426A-AE0B-DF9256B13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0143B9-99B9-4F89-BCB9-852C9BA3E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48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78AE43-3060-48FF-B43D-C9B830679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867B6-C90C-4217-9F9E-B61750D7E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960CD5-2D06-44CC-96E7-0A8C0D384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B60F54-0940-4FC6-8C1D-BF699D342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7C3762-F335-470B-B0B4-94AB4C927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37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8BD1BD-919A-4998-B3B2-A0A004B43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066040-3AFE-4E47-A9FD-EDD801AFF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AA2D06-A032-4C9F-A41B-B5844D855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0B7427-B3D2-46C2-A73B-9C7CF18F3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2519CF-0F3F-4428-93D0-BD223A2C3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270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6EE08A-C2E7-4463-8AEA-621F7518D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E0546B-AE0C-49CB-815D-7A9DE462D2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A931B8-67EA-413F-8EBC-1A85EC4FF1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BEA60B-1D07-4206-B398-54819FCB8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D41D23-6DF4-44CB-8B1C-8401FFAC7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679838-45E3-4862-8A02-871D5AF53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8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005623-71D0-4EA3-81AC-C27E1FEF7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66F5F5-9269-41FF-865A-10A7AB6F6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8A3DD0D-6B5C-4046-9D63-67ADFF0FBB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943C6B8-2F32-43B8-B500-998119A17B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A4640BA-A79E-4444-95F5-5A9F16762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C980377-158B-479E-ADFA-BEA248A12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282C293-CB23-4764-9895-43BF5DDE4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43498BD-DF1B-49F1-AB10-77CF0F56A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23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1DA5DE-3534-4A71-9174-27D6FAA43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B54B368-C678-4638-89C1-A891146E5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8C78922-090D-4AA7-9A08-0DF62DAED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145D2BC-4FA0-4FFB-91A8-781CE073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212B503-C697-4571-9A89-6D21DBC87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5631585-D865-446E-8574-1715111A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928F79-9814-4551-9651-9041F4E0B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2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3B42D2-6D6B-49C5-A719-C963069A9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3A45FD-97A6-43BD-A356-0C5A11EEE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4BC5B9A-170F-4A97-AB82-CC8CA647B1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EC8678-B810-4AD8-81FE-2C5A395F1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C8C8A3-AAF7-4FB5-AF1A-76D189A70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81BA02-5187-4372-AC0E-24AF2A9C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322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43C2DE-64E2-4976-8376-859BE2DE9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C06F5AC-5569-49FB-97C8-18E4ABF6FE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22E81A6-5CD2-4164-BF13-41101CED0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0DA3A6-BA83-4DA3-8729-118FAEC8D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23EDD4-5354-40FA-A655-F523B1FAB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3F98CE-E03F-430F-B883-72FF9FCC9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96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E04AA15-548F-4293-BF62-3F255FCE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F354C2-1D3F-4842-9524-DE1C521D8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8304EB-52C3-448F-B3DE-462E3820ED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12AA1-0C42-43CC-B457-5924E96EBA1A}" type="datetimeFigureOut">
              <a:rPr lang="en-US" smtClean="0"/>
              <a:t>2020-12-25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ECA8BC-221A-472F-BE67-894F178F11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04A60F-22E3-4AE8-BD86-EA2195254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E3AA3-9EE3-4328-B192-5C598F3F2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6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0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9.jpeg"/><Relationship Id="rId4" Type="http://schemas.openxmlformats.org/officeDocument/2006/relationships/image" Target="../media/image3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49.jpeg"/><Relationship Id="rId7" Type="http://schemas.openxmlformats.org/officeDocument/2006/relationships/image" Target="../media/image54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gif"/><Relationship Id="rId7" Type="http://schemas.openxmlformats.org/officeDocument/2006/relationships/image" Target="../media/image60.jpe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9.jpeg"/><Relationship Id="rId5" Type="http://schemas.openxmlformats.org/officeDocument/2006/relationships/image" Target="../media/image49.jpeg"/><Relationship Id="rId4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44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57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jpeg"/><Relationship Id="rId4" Type="http://schemas.openxmlformats.org/officeDocument/2006/relationships/image" Target="../media/image62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yale.edu/homes/aspnes/classes/465/notes.pdf" TargetMode="External"/><Relationship Id="rId7" Type="http://schemas.openxmlformats.org/officeDocument/2006/relationships/image" Target="../media/image6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jpeg"/><Relationship Id="rId4" Type="http://schemas.openxmlformats.org/officeDocument/2006/relationships/hyperlink" Target="https://disco.ethz.ch/course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5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2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2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21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2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FB974E-FDF9-47AD-B73D-2F48DADDA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b="1" dirty="0"/>
              <a:t>Review and Preview</a:t>
            </a:r>
            <a:endParaRPr lang="en-US" sz="5400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730E9ED-4082-48C1-9706-0FA0AA4FD7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</a:pPr>
            <a:r>
              <a:rPr lang="en-GB" dirty="0"/>
              <a:t>Data Structures and Algorithms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2000" dirty="0">
                <a:solidFill>
                  <a:schemeClr val="bg2">
                    <a:lumMod val="50000"/>
                  </a:schemeClr>
                </a:solidFill>
              </a:rPr>
              <a:t>Nanjing University, Fall 2020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郑朝栋</a:t>
            </a:r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341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C3F90-EB1F-4BA7-AA14-D6E4F4112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Secretary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476611-7E4C-45CB-873B-3385E72CBA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8"/>
                <a:ext cx="7886700" cy="4802186"/>
              </a:xfrm>
            </p:spPr>
            <p:txBody>
              <a:bodyPr>
                <a:noAutofit/>
              </a:bodyPr>
              <a:lstStyle/>
              <a:p>
                <a:pPr>
                  <a:spcBef>
                    <a:spcPts val="400"/>
                  </a:spcBef>
                </a:pPr>
                <a:r>
                  <a:rPr lang="en-US" sz="2000" b="1" dirty="0">
                    <a:solidFill>
                      <a:srgbClr val="C00000"/>
                    </a:solidFill>
                  </a:rPr>
                  <a:t>Problem</a:t>
                </a:r>
                <a:r>
                  <a:rPr lang="en-US" sz="2000" b="1" dirty="0"/>
                  <a:t>:</a:t>
                </a:r>
                <a:r>
                  <a:rPr lang="en-US" sz="2000" dirty="0"/>
                  <a:t> Strategy to maximize the chance of hiring the best applicant?</a:t>
                </a:r>
              </a:p>
              <a:p>
                <a:pPr>
                  <a:spcBef>
                    <a:spcPts val="400"/>
                  </a:spcBef>
                </a:pPr>
                <a:r>
                  <a:rPr lang="en-US" sz="2000" b="1" dirty="0">
                    <a:solidFill>
                      <a:schemeClr val="accent6">
                        <a:lumMod val="75000"/>
                      </a:schemeClr>
                    </a:solidFill>
                  </a:rPr>
                  <a:t>Strategy</a:t>
                </a:r>
                <a:r>
                  <a:rPr lang="en-US" sz="2000" b="1" dirty="0"/>
                  <a:t>:</a:t>
                </a:r>
                <a:r>
                  <a:rPr lang="en-US" sz="2000" dirty="0"/>
                  <a:t> Interview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/>
                  <a:t> applicants and reject all of them. Starting from the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sz="2000" baseline="30000" dirty="0" err="1"/>
                  <a:t>st</a:t>
                </a:r>
                <a:r>
                  <a:rPr lang="en-US" sz="2000" dirty="0"/>
                  <a:t> applicant, hire the first one that’s better than the best of the first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/>
                  <a:t> applicants. (If none is better, then hire the last interviewed one.)</a:t>
                </a:r>
              </a:p>
              <a:p>
                <a:pPr>
                  <a:lnSpc>
                    <a:spcPct val="100000"/>
                  </a:lnSpc>
                  <a:spcBef>
                    <a:spcPts val="1800"/>
                  </a:spcBef>
                </a:pPr>
                <a:r>
                  <a:rPr lang="en-US" sz="1800" dirty="0"/>
                  <a:t>Event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sz="1800" dirty="0"/>
                  <a:t>: successfully hire the best applicant;</a:t>
                </a:r>
                <a:br>
                  <a:rPr lang="en-US" sz="1800" dirty="0"/>
                </a:br>
                <a:r>
                  <a:rPr lang="en-US" sz="1800" dirty="0"/>
                  <a:t>Event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: the best applicant is the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800" baseline="30000" dirty="0" err="1"/>
                  <a:t>th</a:t>
                </a:r>
                <a:r>
                  <a:rPr lang="en-US" sz="1800" dirty="0"/>
                  <a:t> one, and we successfully hire him/her.</a:t>
                </a:r>
              </a:p>
              <a:p>
                <a:pPr>
                  <a:lnSpc>
                    <a:spcPct val="100000"/>
                  </a:lnSpc>
                  <a:spcBef>
                    <a:spcPts val="400"/>
                  </a:spcBef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</m:d>
                      </m:e>
                    </m:func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func>
                          <m:func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1800" b="0" i="0" smtClean="0">
                                <a:latin typeface="Cambria Math" panose="02040503050406030204" pitchFamily="18" charset="0"/>
                              </a:rPr>
                              <m:t>Pr</m:t>
                            </m:r>
                          </m:fName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US" sz="1800" dirty="0"/>
              </a:p>
              <a:p>
                <a:pPr>
                  <a:spcBef>
                    <a:spcPts val="400"/>
                  </a:spcBef>
                </a:pPr>
                <a:r>
                  <a:rPr lang="en-US" sz="1800" dirty="0"/>
                  <a:t>Event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: the best applicant is the </a:t>
                </a:r>
                <a14:m>
                  <m:oMath xmlns:m="http://schemas.openxmlformats.org/officeDocument/2006/math">
                    <m:r>
                      <a:rPr lang="en-US" sz="1800" i="1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800" baseline="30000" dirty="0" err="1"/>
                  <a:t>th</a:t>
                </a:r>
                <a:r>
                  <a:rPr lang="en-US" sz="1800" dirty="0"/>
                  <a:t> one</a:t>
                </a:r>
                <a:br>
                  <a:rPr lang="en-US" sz="1800" dirty="0"/>
                </a:br>
                <a:r>
                  <a:rPr lang="en-US" sz="1800" dirty="0"/>
                  <a:t>Event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: none of applicants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sz="1800" dirty="0"/>
                  <a:t> to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sz="1800" dirty="0"/>
                  <a:t> is better than the best of the first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1800" dirty="0"/>
                  <a:t>.</a:t>
                </a:r>
              </a:p>
              <a:p>
                <a:pPr>
                  <a:spcBef>
                    <a:spcPts val="4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only depends on whether the </a:t>
                </a:r>
                <a14:m>
                  <m:oMath xmlns:m="http://schemas.openxmlformats.org/officeDocument/2006/math">
                    <m:r>
                      <a:rPr lang="en-US" sz="1800" i="1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800" baseline="30000" dirty="0" err="1"/>
                  <a:t>th</a:t>
                </a:r>
                <a:r>
                  <a:rPr lang="en-US" sz="1800" dirty="0"/>
                  <a:t> score is larger than all other scores;</a:t>
                </a:r>
                <a:br>
                  <a:rPr lang="en-US" sz="18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only depends on the relative ordering of the first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sz="1800" dirty="0"/>
                  <a:t> scores;</a:t>
                </a:r>
                <a:br>
                  <a:rPr lang="en-US" sz="1800" dirty="0"/>
                </a:br>
                <a:r>
                  <a:rPr lang="en-US" sz="1800" dirty="0"/>
                  <a:t>thus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are independent!</a:t>
                </a:r>
              </a:p>
              <a:p>
                <a:pPr>
                  <a:spcBef>
                    <a:spcPts val="400"/>
                  </a:spcBef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∩</m:t>
                            </m:r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𝑂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⋅</m:t>
                    </m:r>
                    <m:func>
                      <m:func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𝑂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</m:oMath>
                </a14:m>
                <a:endParaRPr lang="en-US" sz="1800" dirty="0"/>
              </a:p>
              <a:p>
                <a:pPr>
                  <a:spcBef>
                    <a:spcPts val="1800"/>
                  </a:spcBef>
                </a:pPr>
                <a:r>
                  <a:rPr lang="en-US" sz="2000" dirty="0">
                    <a:solidFill>
                      <a:srgbClr val="FF0000"/>
                    </a:solidFill>
                  </a:rPr>
                  <a:t>Math tells us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</m:d>
                      </m:e>
                    </m:func>
                  </m:oMath>
                </a14:m>
                <a:r>
                  <a:rPr lang="en-US" sz="2000" dirty="0">
                    <a:solidFill>
                      <a:srgbClr val="FF0000"/>
                    </a:solidFill>
                  </a:rPr>
                  <a:t> is maximized when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den>
                    </m:f>
                  </m:oMath>
                </a14:m>
                <a:r>
                  <a:rPr lang="en-US" sz="2000" dirty="0">
                    <a:solidFill>
                      <a:srgbClr val="FF0000"/>
                    </a:solidFill>
                  </a:rPr>
                  <a:t> and the max value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den>
                    </m:f>
                  </m:oMath>
                </a14:m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476611-7E4C-45CB-873B-3385E72CBA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8"/>
                <a:ext cx="7886700" cy="4802186"/>
              </a:xfrm>
              <a:blipFill>
                <a:blip r:embed="rId2"/>
                <a:stretch>
                  <a:fillRect l="-696" t="-1269" r="-11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矩形 3035">
            <a:extLst>
              <a:ext uri="{FF2B5EF4-FFF2-40B4-BE49-F238E27FC236}">
                <a16:creationId xmlns:a16="http://schemas.microsoft.com/office/drawing/2014/main" id="{2B49801B-F00B-4263-BF32-E4D9235D9787}"/>
              </a:ext>
            </a:extLst>
          </p:cNvPr>
          <p:cNvSpPr/>
          <p:nvPr/>
        </p:nvSpPr>
        <p:spPr>
          <a:xfrm>
            <a:off x="877553" y="3670903"/>
            <a:ext cx="2235517" cy="346293"/>
          </a:xfrm>
          <a:prstGeom prst="roundRect">
            <a:avLst/>
          </a:prstGeom>
          <a:solidFill>
            <a:schemeClr val="accent2">
              <a:lumMod val="60000"/>
              <a:lumOff val="40000"/>
              <a:alpha val="3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3035">
            <a:extLst>
              <a:ext uri="{FF2B5EF4-FFF2-40B4-BE49-F238E27FC236}">
                <a16:creationId xmlns:a16="http://schemas.microsoft.com/office/drawing/2014/main" id="{1240CDC5-75D0-43AF-8365-1D368DCDBBCC}"/>
              </a:ext>
            </a:extLst>
          </p:cNvPr>
          <p:cNvSpPr/>
          <p:nvPr/>
        </p:nvSpPr>
        <p:spPr>
          <a:xfrm>
            <a:off x="877553" y="5313056"/>
            <a:ext cx="4660218" cy="502117"/>
          </a:xfrm>
          <a:prstGeom prst="roundRect">
            <a:avLst/>
          </a:prstGeom>
          <a:solidFill>
            <a:schemeClr val="accent2">
              <a:lumMod val="60000"/>
              <a:lumOff val="40000"/>
              <a:alpha val="3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384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287ADD-DB43-4697-ADDE-A175EEE3B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Distributed </a:t>
            </a:r>
            <a:br>
              <a:rPr lang="en-US" b="1" dirty="0"/>
            </a:br>
            <a:r>
              <a:rPr lang="en-US" b="1" dirty="0"/>
              <a:t>Algorithms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EDB8B0-4D84-40C2-A374-6185C58FB4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405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https://www.investopedia.com/thmb/-usOoJxV92EVKJpG8Hys6fylWrQ=/1752x1008/filters:no_upscale():max_bytes(150000):strip_icc()/02_pm-5c085a0e46e0fb0001da1140">
            <a:extLst>
              <a:ext uri="{FF2B5EF4-FFF2-40B4-BE49-F238E27FC236}">
                <a16:creationId xmlns:a16="http://schemas.microsoft.com/office/drawing/2014/main" id="{405546BE-DD79-4DDF-87A1-0AFDB978FD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5163" r="25111" b="15356"/>
          <a:stretch/>
        </p:blipFill>
        <p:spPr bwMode="auto">
          <a:xfrm rot="900000">
            <a:off x="4992579" y="1920337"/>
            <a:ext cx="3349266" cy="1788926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59F177BA-F3B0-4A13-A89C-A06C901B1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Distributed computing is everywhere!</a:t>
            </a:r>
            <a:endParaRPr lang="en-US" sz="4000" dirty="0"/>
          </a:p>
        </p:txBody>
      </p:sp>
      <p:pic>
        <p:nvPicPr>
          <p:cNvPr id="5" name="Picture 2" descr="https://cnet4.cbsistatic.com/img/K8APpbYDmtn-ofEjJIhxH9drRpg=/fit-in/970x0/2015/07/29/b17a2801-05a2-4829-84d9-ac8f2e1558aa/fd-17-internet.jpg">
            <a:extLst>
              <a:ext uri="{FF2B5EF4-FFF2-40B4-BE49-F238E27FC236}">
                <a16:creationId xmlns:a16="http://schemas.microsoft.com/office/drawing/2014/main" id="{F56B4AB0-BC71-47F3-810C-D69A7A114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812547">
            <a:off x="788129" y="1929082"/>
            <a:ext cx="3144144" cy="176639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 result for intel multi core">
            <a:extLst>
              <a:ext uri="{FF2B5EF4-FFF2-40B4-BE49-F238E27FC236}">
                <a16:creationId xmlns:a16="http://schemas.microsoft.com/office/drawing/2014/main" id="{42000696-5F99-4C44-B4E8-2499B5F16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36769">
            <a:off x="777047" y="4245318"/>
            <a:ext cx="2979074" cy="2234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Image result for ant colony">
            <a:extLst>
              <a:ext uri="{FF2B5EF4-FFF2-40B4-BE49-F238E27FC236}">
                <a16:creationId xmlns:a16="http://schemas.microsoft.com/office/drawing/2014/main" id="{AF944B36-E5B8-4AA8-90CC-03F4A2D6B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945126">
            <a:off x="5257730" y="4423313"/>
            <a:ext cx="2818967" cy="187831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www.megri.com/wp-content/uploads/Tips-To-Play-Online-Games.jpg">
            <a:extLst>
              <a:ext uri="{FF2B5EF4-FFF2-40B4-BE49-F238E27FC236}">
                <a16:creationId xmlns:a16="http://schemas.microsoft.com/office/drawing/2014/main" id="{5EF18AC1-6CA1-4AE7-A5BB-7E9A39195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20568" y="2728259"/>
            <a:ext cx="3258515" cy="2443886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8A42C44C-2EDA-458A-B6D2-A96C82C1AAA7}"/>
                  </a:ext>
                </a:extLst>
              </p:cNvPr>
              <p:cNvSpPr txBox="1"/>
              <p:nvPr/>
            </p:nvSpPr>
            <p:spPr>
              <a:xfrm>
                <a:off x="357927" y="3784528"/>
                <a:ext cx="8428143" cy="1191816"/>
              </a:xfrm>
              <a:prstGeom prst="round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200" dirty="0">
                    <a:latin typeface="Cambria Math" panose="02040503050406030204" pitchFamily="18" charset="0"/>
                  </a:rPr>
                  <a:t>Multiple agents cooperate to accomplish a task</a:t>
                </a:r>
                <a:endParaRPr lang="en-US" altLang="zh-CN" sz="3200" b="0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2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  <m:t>,⋯,</m:t>
                          </m:r>
                          <m:sSub>
                            <m:sSubPr>
                              <m:ctrlP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 sz="32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altLang="zh-CN" sz="32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8A42C44C-2EDA-458A-B6D2-A96C82C1AA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927" y="3784528"/>
                <a:ext cx="8428143" cy="119181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1D15EECF-11CC-4AF1-BBF4-49153A852F8F}"/>
              </a:ext>
            </a:extLst>
          </p:cNvPr>
          <p:cNvSpPr txBox="1"/>
          <p:nvPr/>
        </p:nvSpPr>
        <p:spPr>
          <a:xfrm>
            <a:off x="1470585" y="2920396"/>
            <a:ext cx="6202826" cy="64698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latin typeface="Cambria Math" panose="02040503050406030204" pitchFamily="18" charset="0"/>
              </a:rPr>
              <a:t>So what is distributed computing?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61968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FB11FACA-20C5-4986-A984-A25C6DD046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873" y="3193200"/>
            <a:ext cx="4366257" cy="145541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915A1AF-347B-4E5B-872E-5EFC9B183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solidFill>
                  <a:srgbClr val="C00000"/>
                </a:solidFill>
              </a:rPr>
              <a:t>Principles</a:t>
            </a:r>
            <a:r>
              <a:rPr lang="en-GB" sz="4000" dirty="0"/>
              <a:t> of Distributed Computing</a:t>
            </a:r>
            <a:endParaRPr lang="en-US" sz="4000" dirty="0"/>
          </a:p>
        </p:txBody>
      </p:sp>
      <p:pic>
        <p:nvPicPr>
          <p:cNvPr id="2052" name="Picture 4" descr="https://images.g2crowd.com/uploads/product/image/large_detail/large_detail_1489696313/hadoop-hdfs.png">
            <a:extLst>
              <a:ext uri="{FF2B5EF4-FFF2-40B4-BE49-F238E27FC236}">
                <a16:creationId xmlns:a16="http://schemas.microsoft.com/office/drawing/2014/main" id="{A941B776-8A94-496B-9E7A-5791527B1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4106" y="1690689"/>
            <a:ext cx="3089910" cy="150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5B55339-3DFB-43E0-B5B9-9971B5ED4A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9986" y="1973580"/>
            <a:ext cx="2736190" cy="145542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9946062-449D-4C19-9DCE-440A5B88B87C}"/>
              </a:ext>
            </a:extLst>
          </p:cNvPr>
          <p:cNvSpPr txBox="1"/>
          <p:nvPr/>
        </p:nvSpPr>
        <p:spPr>
          <a:xfrm>
            <a:off x="628650" y="5167311"/>
            <a:ext cx="80640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We don’t study how to </a:t>
            </a:r>
            <a:r>
              <a:rPr lang="en-GB" sz="2400" b="1" dirty="0">
                <a:solidFill>
                  <a:schemeClr val="accent1"/>
                </a:solidFill>
              </a:rPr>
              <a:t>use</a:t>
            </a:r>
            <a:r>
              <a:rPr lang="en-GB" sz="2400" dirty="0"/>
              <a:t> them, but study how to </a:t>
            </a:r>
            <a:r>
              <a:rPr lang="en-GB" sz="2400" b="1" dirty="0">
                <a:solidFill>
                  <a:schemeClr val="accent1"/>
                </a:solidFill>
              </a:rPr>
              <a:t>build</a:t>
            </a:r>
            <a:r>
              <a:rPr lang="en-GB" sz="2400" dirty="0"/>
              <a:t> them.</a:t>
            </a:r>
          </a:p>
          <a:p>
            <a:r>
              <a:rPr lang="en-GB" sz="2400" dirty="0"/>
              <a:t>For example, the </a:t>
            </a:r>
            <a:r>
              <a:rPr lang="en-GB" sz="2400" b="1" dirty="0">
                <a:solidFill>
                  <a:schemeClr val="accent1"/>
                </a:solidFill>
              </a:rPr>
              <a:t>distributed algorithms </a:t>
            </a:r>
            <a:r>
              <a:rPr lang="en-GB" sz="2400" dirty="0"/>
              <a:t>within them.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76099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36AFD4-0B7A-44A0-8CC6-0574EF9AB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800" dirty="0"/>
              <a:t>Modelling distributed systems:</a:t>
            </a:r>
            <a:br>
              <a:rPr lang="en-GB" sz="4000" dirty="0"/>
            </a:br>
            <a:r>
              <a:rPr lang="en-GB" sz="4000" dirty="0"/>
              <a:t>Shared Memory vs Message Passing</a:t>
            </a:r>
            <a:endParaRPr lang="en-US" sz="4000" dirty="0"/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608EAD7A-53EE-4535-8D92-2A6DA94489C8}"/>
              </a:ext>
            </a:extLst>
          </p:cNvPr>
          <p:cNvGrpSpPr/>
          <p:nvPr/>
        </p:nvGrpSpPr>
        <p:grpSpPr>
          <a:xfrm>
            <a:off x="629920" y="2120917"/>
            <a:ext cx="3131120" cy="2232616"/>
            <a:chOff x="579470" y="1983740"/>
            <a:chExt cx="3131120" cy="2232616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A54778A-197A-429C-AA1C-021895FDF030}"/>
                </a:ext>
              </a:extLst>
            </p:cNvPr>
            <p:cNvGrpSpPr/>
            <p:nvPr/>
          </p:nvGrpSpPr>
          <p:grpSpPr>
            <a:xfrm>
              <a:off x="628650" y="1983740"/>
              <a:ext cx="708520" cy="1051594"/>
              <a:chOff x="937400" y="2674620"/>
              <a:chExt cx="708520" cy="1051594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E54E8F3C-5C1C-4597-B08C-886F7FDE98BB}"/>
                  </a:ext>
                </a:extLst>
              </p:cNvPr>
              <p:cNvSpPr/>
              <p:nvPr/>
            </p:nvSpPr>
            <p:spPr>
              <a:xfrm>
                <a:off x="937400" y="2674620"/>
                <a:ext cx="708520" cy="1051594"/>
              </a:xfrm>
              <a:prstGeom prst="rect">
                <a:avLst/>
              </a:prstGeom>
              <a:noFill/>
              <a:ln w="190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31E6F51E-E8E5-4CFE-B2CD-E59FBA7A70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3280" y="3124160"/>
                <a:ext cx="581520" cy="582987"/>
              </a:xfrm>
              <a:prstGeom prst="rect">
                <a:avLst/>
              </a:prstGeom>
            </p:spPr>
          </p:pic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15409CF1-58AA-4E50-9732-D68E0062CF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3280" y="2735511"/>
                <a:ext cx="581520" cy="388649"/>
              </a:xfrm>
              <a:prstGeom prst="rect">
                <a:avLst/>
              </a:prstGeom>
            </p:spPr>
          </p:pic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F930A4A-BED7-49A3-B4F8-1303342FAB59}"/>
                </a:ext>
              </a:extLst>
            </p:cNvPr>
            <p:cNvGrpSpPr/>
            <p:nvPr/>
          </p:nvGrpSpPr>
          <p:grpSpPr>
            <a:xfrm>
              <a:off x="1817370" y="1983740"/>
              <a:ext cx="708520" cy="1051594"/>
              <a:chOff x="937400" y="2674620"/>
              <a:chExt cx="708520" cy="1051594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09DE2DD-3ABA-48E2-95C9-4F25EB45F65A}"/>
                  </a:ext>
                </a:extLst>
              </p:cNvPr>
              <p:cNvSpPr/>
              <p:nvPr/>
            </p:nvSpPr>
            <p:spPr>
              <a:xfrm>
                <a:off x="937400" y="2674620"/>
                <a:ext cx="708520" cy="1051594"/>
              </a:xfrm>
              <a:prstGeom prst="rect">
                <a:avLst/>
              </a:prstGeom>
              <a:noFill/>
              <a:ln w="1905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8005C399-A8EF-4557-A964-EDDD3E2AD5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3280" y="3124160"/>
                <a:ext cx="581520" cy="582987"/>
              </a:xfrm>
              <a:prstGeom prst="rect">
                <a:avLst/>
              </a:prstGeom>
            </p:spPr>
          </p:pic>
          <p:pic>
            <p:nvPicPr>
              <p:cNvPr id="12" name="图片 11">
                <a:extLst>
                  <a:ext uri="{FF2B5EF4-FFF2-40B4-BE49-F238E27FC236}">
                    <a16:creationId xmlns:a16="http://schemas.microsoft.com/office/drawing/2014/main" id="{48323AEE-02B6-48A1-A891-56FC79C7BA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3280" y="2735511"/>
                <a:ext cx="581520" cy="388649"/>
              </a:xfrm>
              <a:prstGeom prst="rect">
                <a:avLst/>
              </a:prstGeom>
            </p:spPr>
          </p:pic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91FC84BA-7741-4303-8664-5FA01CC21330}"/>
                </a:ext>
              </a:extLst>
            </p:cNvPr>
            <p:cNvGrpSpPr/>
            <p:nvPr/>
          </p:nvGrpSpPr>
          <p:grpSpPr>
            <a:xfrm>
              <a:off x="2981820" y="1983740"/>
              <a:ext cx="708520" cy="1051594"/>
              <a:chOff x="937400" y="2674620"/>
              <a:chExt cx="708520" cy="1051594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D2F64488-133E-4B6A-ACC1-93397DE4588F}"/>
                  </a:ext>
                </a:extLst>
              </p:cNvPr>
              <p:cNvSpPr/>
              <p:nvPr/>
            </p:nvSpPr>
            <p:spPr>
              <a:xfrm>
                <a:off x="937400" y="2674620"/>
                <a:ext cx="708520" cy="1051594"/>
              </a:xfrm>
              <a:prstGeom prst="rect">
                <a:avLst/>
              </a:prstGeom>
              <a:noFill/>
              <a:ln w="1905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" name="图片 14">
                <a:extLst>
                  <a:ext uri="{FF2B5EF4-FFF2-40B4-BE49-F238E27FC236}">
                    <a16:creationId xmlns:a16="http://schemas.microsoft.com/office/drawing/2014/main" id="{FC88B461-9649-4679-ABF0-676638E37F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3280" y="3124160"/>
                <a:ext cx="581520" cy="582987"/>
              </a:xfrm>
              <a:prstGeom prst="rect">
                <a:avLst/>
              </a:prstGeom>
            </p:spPr>
          </p:pic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21A03B41-CC4A-45B2-805B-056D81A3B0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3280" y="2735511"/>
                <a:ext cx="581520" cy="388649"/>
              </a:xfrm>
              <a:prstGeom prst="rect">
                <a:avLst/>
              </a:prstGeom>
            </p:spPr>
          </p:pic>
        </p:grp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DCEBDD00-7037-4481-9E5F-B6774E04F6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9470" y="3827707"/>
              <a:ext cx="581520" cy="388649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F9FD9F50-4257-4A90-BD52-0CFE04D45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16870" y="3827707"/>
              <a:ext cx="581520" cy="388649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552051C8-B46C-4F17-A1C5-234087425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270" y="3827707"/>
              <a:ext cx="581520" cy="388649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99814263-3B26-4D0B-969F-0DDA71177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91670" y="3827707"/>
              <a:ext cx="581520" cy="388649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70F93B5A-B528-4599-A4EF-3D467E08D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29070" y="3822667"/>
              <a:ext cx="581520" cy="388649"/>
            </a:xfrm>
            <a:prstGeom prst="rect">
              <a:avLst/>
            </a:prstGeom>
          </p:spPr>
        </p:pic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19CD77AD-539A-424E-A48B-108BB4E5BA9E}"/>
                </a:ext>
              </a:extLst>
            </p:cNvPr>
            <p:cNvCxnSpPr>
              <a:stCxn id="7" idx="2"/>
              <a:endCxn id="17" idx="0"/>
            </p:cNvCxnSpPr>
            <p:nvPr/>
          </p:nvCxnSpPr>
          <p:spPr>
            <a:xfrm flipH="1">
              <a:off x="870230" y="3035334"/>
              <a:ext cx="112680" cy="792373"/>
            </a:xfrm>
            <a:prstGeom prst="straightConnector1">
              <a:avLst/>
            </a:prstGeom>
            <a:ln w="28575"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B55D60EE-5133-4132-84D0-604ED303B11C}"/>
                </a:ext>
              </a:extLst>
            </p:cNvPr>
            <p:cNvCxnSpPr>
              <a:cxnSpLocks/>
              <a:stCxn id="4" idx="2"/>
              <a:endCxn id="19" idx="0"/>
            </p:cNvCxnSpPr>
            <p:nvPr/>
          </p:nvCxnSpPr>
          <p:spPr>
            <a:xfrm>
              <a:off x="975290" y="3016267"/>
              <a:ext cx="1169740" cy="811440"/>
            </a:xfrm>
            <a:prstGeom prst="straightConnector1">
              <a:avLst/>
            </a:prstGeom>
            <a:ln w="28575"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DB06088A-AC62-4FDD-BEB8-747BBB5BD87E}"/>
                </a:ext>
              </a:extLst>
            </p:cNvPr>
            <p:cNvCxnSpPr>
              <a:cxnSpLocks/>
              <a:stCxn id="7" idx="2"/>
              <a:endCxn id="20" idx="0"/>
            </p:cNvCxnSpPr>
            <p:nvPr/>
          </p:nvCxnSpPr>
          <p:spPr>
            <a:xfrm>
              <a:off x="982910" y="3035334"/>
              <a:ext cx="1799520" cy="792373"/>
            </a:xfrm>
            <a:prstGeom prst="straightConnector1">
              <a:avLst/>
            </a:prstGeom>
            <a:ln w="28575"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00B5102D-904A-4E56-AA5B-496DABC839C9}"/>
                </a:ext>
              </a:extLst>
            </p:cNvPr>
            <p:cNvCxnSpPr>
              <a:cxnSpLocks/>
              <a:stCxn id="10" idx="2"/>
              <a:endCxn id="19" idx="0"/>
            </p:cNvCxnSpPr>
            <p:nvPr/>
          </p:nvCxnSpPr>
          <p:spPr>
            <a:xfrm flipH="1">
              <a:off x="2145030" y="3035334"/>
              <a:ext cx="26600" cy="792373"/>
            </a:xfrm>
            <a:prstGeom prst="straightConnector1">
              <a:avLst/>
            </a:prstGeom>
            <a:ln w="28575">
              <a:solidFill>
                <a:schemeClr val="accent2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B06AA703-2F41-4D12-BA80-18590E234133}"/>
                </a:ext>
              </a:extLst>
            </p:cNvPr>
            <p:cNvCxnSpPr>
              <a:cxnSpLocks/>
              <a:stCxn id="10" idx="2"/>
              <a:endCxn id="21" idx="0"/>
            </p:cNvCxnSpPr>
            <p:nvPr/>
          </p:nvCxnSpPr>
          <p:spPr>
            <a:xfrm>
              <a:off x="2171630" y="3035334"/>
              <a:ext cx="1248200" cy="787333"/>
            </a:xfrm>
            <a:prstGeom prst="straightConnector1">
              <a:avLst/>
            </a:prstGeom>
            <a:ln w="28575">
              <a:solidFill>
                <a:schemeClr val="accent2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B70BE6B6-F5BE-468B-8E72-294F007CED30}"/>
                </a:ext>
              </a:extLst>
            </p:cNvPr>
            <p:cNvCxnSpPr>
              <a:cxnSpLocks/>
              <a:stCxn id="14" idx="2"/>
              <a:endCxn id="17" idx="0"/>
            </p:cNvCxnSpPr>
            <p:nvPr/>
          </p:nvCxnSpPr>
          <p:spPr>
            <a:xfrm flipH="1">
              <a:off x="870230" y="3035334"/>
              <a:ext cx="2465850" cy="792373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0C2F6ACE-BA03-4AD9-965C-5B921C251C45}"/>
                </a:ext>
              </a:extLst>
            </p:cNvPr>
            <p:cNvCxnSpPr>
              <a:cxnSpLocks/>
              <a:stCxn id="15" idx="2"/>
              <a:endCxn id="19" idx="0"/>
            </p:cNvCxnSpPr>
            <p:nvPr/>
          </p:nvCxnSpPr>
          <p:spPr>
            <a:xfrm flipH="1">
              <a:off x="2145030" y="3016267"/>
              <a:ext cx="1183430" cy="811440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94A0D57A-08BB-427E-A6B4-ACFAC0957187}"/>
                </a:ext>
              </a:extLst>
            </p:cNvPr>
            <p:cNvCxnSpPr>
              <a:cxnSpLocks/>
              <a:stCxn id="14" idx="2"/>
              <a:endCxn id="20" idx="0"/>
            </p:cNvCxnSpPr>
            <p:nvPr/>
          </p:nvCxnSpPr>
          <p:spPr>
            <a:xfrm flipH="1">
              <a:off x="2782430" y="3035334"/>
              <a:ext cx="553650" cy="792373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CB0ED31B-3AD1-4B45-ACA5-F18AEC9A2DF1}"/>
              </a:ext>
            </a:extLst>
          </p:cNvPr>
          <p:cNvGrpSpPr/>
          <p:nvPr/>
        </p:nvGrpSpPr>
        <p:grpSpPr>
          <a:xfrm>
            <a:off x="4864769" y="1921427"/>
            <a:ext cx="3544251" cy="2502167"/>
            <a:chOff x="4915219" y="1718185"/>
            <a:chExt cx="3544251" cy="2502167"/>
          </a:xfrm>
        </p:grpSpPr>
        <p:pic>
          <p:nvPicPr>
            <p:cNvPr id="3074" name="Picture 2" descr="Image result for computer clipart">
              <a:extLst>
                <a:ext uri="{FF2B5EF4-FFF2-40B4-BE49-F238E27FC236}">
                  <a16:creationId xmlns:a16="http://schemas.microsoft.com/office/drawing/2014/main" id="{3D9304D3-8F2B-455E-BFC9-BD3CE2DF12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15219" y="1718185"/>
              <a:ext cx="662622" cy="791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8" name="Picture 2" descr="Image result for computer clipart">
              <a:extLst>
                <a:ext uri="{FF2B5EF4-FFF2-40B4-BE49-F238E27FC236}">
                  <a16:creationId xmlns:a16="http://schemas.microsoft.com/office/drawing/2014/main" id="{11A63B95-1FE6-4407-A7F8-0119116FF7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6848" y="1718185"/>
              <a:ext cx="662622" cy="791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2" descr="Image result for computer clipart">
              <a:extLst>
                <a:ext uri="{FF2B5EF4-FFF2-40B4-BE49-F238E27FC236}">
                  <a16:creationId xmlns:a16="http://schemas.microsoft.com/office/drawing/2014/main" id="{6FED0970-C04F-4833-8D5E-6FCC2F03B7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71201" y="2509537"/>
              <a:ext cx="662622" cy="791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computer clipart">
              <a:extLst>
                <a:ext uri="{FF2B5EF4-FFF2-40B4-BE49-F238E27FC236}">
                  <a16:creationId xmlns:a16="http://schemas.microsoft.com/office/drawing/2014/main" id="{EA7E539D-0578-4B40-8019-B13DC7F42C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25008" y="3429000"/>
              <a:ext cx="662622" cy="791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" name="Picture 2" descr="Image result for computer clipart">
              <a:extLst>
                <a:ext uri="{FF2B5EF4-FFF2-40B4-BE49-F238E27FC236}">
                  <a16:creationId xmlns:a16="http://schemas.microsoft.com/office/drawing/2014/main" id="{6246DB31-3143-4E55-9E18-5B9660259E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6848" y="3429000"/>
              <a:ext cx="662622" cy="791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7C9FB3B4-DCBC-415F-B756-192F938DAFC5}"/>
                </a:ext>
              </a:extLst>
            </p:cNvPr>
            <p:cNvCxnSpPr>
              <a:cxnSpLocks/>
              <a:stCxn id="60" idx="0"/>
              <a:endCxn id="3074" idx="2"/>
            </p:cNvCxnSpPr>
            <p:nvPr/>
          </p:nvCxnSpPr>
          <p:spPr>
            <a:xfrm flipH="1" flipV="1">
              <a:off x="5246530" y="2509537"/>
              <a:ext cx="9789" cy="919463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5">
              <a:extLst>
                <a:ext uri="{FF2B5EF4-FFF2-40B4-BE49-F238E27FC236}">
                  <a16:creationId xmlns:a16="http://schemas.microsoft.com/office/drawing/2014/main" id="{D82CFD97-2C7D-4D0B-B024-BE9A0FD3F292}"/>
                </a:ext>
              </a:extLst>
            </p:cNvPr>
            <p:cNvCxnSpPr>
              <a:cxnSpLocks/>
              <a:stCxn id="59" idx="1"/>
              <a:endCxn id="3074" idx="3"/>
            </p:cNvCxnSpPr>
            <p:nvPr/>
          </p:nvCxnSpPr>
          <p:spPr>
            <a:xfrm flipH="1" flipV="1">
              <a:off x="5577841" y="2113861"/>
              <a:ext cx="793360" cy="791352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箭头连接符 68">
              <a:extLst>
                <a:ext uri="{FF2B5EF4-FFF2-40B4-BE49-F238E27FC236}">
                  <a16:creationId xmlns:a16="http://schemas.microsoft.com/office/drawing/2014/main" id="{D6B18809-E6FE-48DD-B06B-E5E7C80AE97A}"/>
                </a:ext>
              </a:extLst>
            </p:cNvPr>
            <p:cNvCxnSpPr>
              <a:cxnSpLocks/>
              <a:stCxn id="59" idx="3"/>
              <a:endCxn id="58" idx="1"/>
            </p:cNvCxnSpPr>
            <p:nvPr/>
          </p:nvCxnSpPr>
          <p:spPr>
            <a:xfrm flipV="1">
              <a:off x="7033823" y="2113861"/>
              <a:ext cx="763025" cy="791352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>
              <a:extLst>
                <a:ext uri="{FF2B5EF4-FFF2-40B4-BE49-F238E27FC236}">
                  <a16:creationId xmlns:a16="http://schemas.microsoft.com/office/drawing/2014/main" id="{E71F98E6-BDB8-4882-B081-FF54F5205E36}"/>
                </a:ext>
              </a:extLst>
            </p:cNvPr>
            <p:cNvCxnSpPr>
              <a:cxnSpLocks/>
              <a:stCxn id="61" idx="1"/>
              <a:endCxn id="60" idx="3"/>
            </p:cNvCxnSpPr>
            <p:nvPr/>
          </p:nvCxnSpPr>
          <p:spPr>
            <a:xfrm flipH="1">
              <a:off x="5587630" y="3824676"/>
              <a:ext cx="220921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箭头连接符 74">
              <a:extLst>
                <a:ext uri="{FF2B5EF4-FFF2-40B4-BE49-F238E27FC236}">
                  <a16:creationId xmlns:a16="http://schemas.microsoft.com/office/drawing/2014/main" id="{7A30EF22-E515-487D-8840-5B25FE5034C4}"/>
                </a:ext>
              </a:extLst>
            </p:cNvPr>
            <p:cNvCxnSpPr>
              <a:cxnSpLocks/>
              <a:stCxn id="61" idx="0"/>
              <a:endCxn id="59" idx="3"/>
            </p:cNvCxnSpPr>
            <p:nvPr/>
          </p:nvCxnSpPr>
          <p:spPr>
            <a:xfrm flipH="1" flipV="1">
              <a:off x="7033823" y="2905213"/>
              <a:ext cx="1094336" cy="523787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97BE1A7A-DDD2-42D4-9B8B-50E9876CEA92}"/>
              </a:ext>
            </a:extLst>
          </p:cNvPr>
          <p:cNvSpPr txBox="1"/>
          <p:nvPr/>
        </p:nvSpPr>
        <p:spPr>
          <a:xfrm>
            <a:off x="628650" y="4747176"/>
            <a:ext cx="327589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Shared memory:</a:t>
            </a:r>
          </a:p>
          <a:p>
            <a:r>
              <a:rPr lang="en-GB" dirty="0"/>
              <a:t>Processors exchange information</a:t>
            </a:r>
            <a:br>
              <a:rPr lang="en-GB" dirty="0"/>
            </a:br>
            <a:r>
              <a:rPr lang="en-GB" dirty="0"/>
              <a:t>via read/write shared registers.</a:t>
            </a:r>
            <a:endParaRPr lang="en-US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B516C515-8072-4FAC-97C0-FF67A709245A}"/>
              </a:ext>
            </a:extLst>
          </p:cNvPr>
          <p:cNvSpPr txBox="1"/>
          <p:nvPr/>
        </p:nvSpPr>
        <p:spPr>
          <a:xfrm>
            <a:off x="4572000" y="4747176"/>
            <a:ext cx="430970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Message passing:</a:t>
            </a:r>
          </a:p>
          <a:p>
            <a:r>
              <a:rPr lang="en-GB" dirty="0"/>
              <a:t>Nodes exchange information via</a:t>
            </a:r>
            <a:br>
              <a:rPr lang="en-GB" dirty="0"/>
            </a:br>
            <a:r>
              <a:rPr lang="en-GB" dirty="0"/>
              <a:t>send/receive messages to/from neighbours.</a:t>
            </a:r>
            <a:endParaRPr lang="en-US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79CCEC0E-F242-425A-B5E6-ED24679BD322}"/>
              </a:ext>
            </a:extLst>
          </p:cNvPr>
          <p:cNvSpPr txBox="1"/>
          <p:nvPr/>
        </p:nvSpPr>
        <p:spPr>
          <a:xfrm>
            <a:off x="628650" y="5979098"/>
            <a:ext cx="7681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Initially, each processor/node only knows </a:t>
            </a:r>
            <a:r>
              <a:rPr lang="en-GB" sz="2400" b="1" dirty="0">
                <a:solidFill>
                  <a:schemeClr val="accent1"/>
                </a:solidFill>
              </a:rPr>
              <a:t>local information</a:t>
            </a:r>
            <a:r>
              <a:rPr lang="en-GB" sz="2400" dirty="0"/>
              <a:t>!</a:t>
            </a:r>
            <a:endParaRPr lang="en-US" sz="2400" dirty="0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C17A90FB-174D-46ED-B1D2-1417199953F4}"/>
              </a:ext>
            </a:extLst>
          </p:cNvPr>
          <p:cNvSpPr/>
          <p:nvPr/>
        </p:nvSpPr>
        <p:spPr>
          <a:xfrm>
            <a:off x="293517" y="1631831"/>
            <a:ext cx="4174572" cy="420835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3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79" grpId="0"/>
      <p:bldP spid="8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3D4983-79A0-4A78-9360-9EFECD7F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800" dirty="0"/>
              <a:t>Understanding distributed algorithms:</a:t>
            </a:r>
            <a:br>
              <a:rPr lang="en-GB" dirty="0"/>
            </a:br>
            <a:r>
              <a:rPr lang="en-GB" dirty="0"/>
              <a:t>Complexity Measure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69CF07-9770-469B-A23D-73D86FC2C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GB" sz="2400" b="1" dirty="0">
                <a:solidFill>
                  <a:schemeClr val="accent1"/>
                </a:solidFill>
              </a:rPr>
              <a:t>Time complexity:</a:t>
            </a:r>
            <a:r>
              <a:rPr lang="en-GB" sz="2400" dirty="0"/>
              <a:t> how long (e.g., number of rounds) is needed to </a:t>
            </a:r>
            <a:r>
              <a:rPr lang="en-US" sz="2400" dirty="0"/>
              <a:t>accomplish the task in the worst case.</a:t>
            </a:r>
            <a:endParaRPr lang="en-GB" sz="2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GB" sz="2400" b="1" dirty="0">
                <a:solidFill>
                  <a:schemeClr val="accent1"/>
                </a:solidFill>
              </a:rPr>
              <a:t>Message complexity:</a:t>
            </a:r>
            <a:r>
              <a:rPr lang="en-GB" sz="2400" dirty="0"/>
              <a:t> </a:t>
            </a:r>
            <a:r>
              <a:rPr lang="en-US" altLang="zh-CN" sz="2400" dirty="0"/>
              <a:t>number of messages needed to transmit to accomplish the task in the worst case.</a:t>
            </a:r>
            <a:endParaRPr lang="en-GB" sz="2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GB" sz="2400" b="1" dirty="0">
                <a:solidFill>
                  <a:schemeClr val="accent1"/>
                </a:solidFill>
              </a:rPr>
              <a:t>Space complexity:</a:t>
            </a:r>
            <a:r>
              <a:rPr lang="en-GB" sz="2400" dirty="0"/>
              <a:t> </a:t>
            </a:r>
            <a:r>
              <a:rPr lang="en-US" altLang="zh-CN" sz="2400" dirty="0"/>
              <a:t>size of (local or global) memory needed to accomplish the task in the worst case.</a:t>
            </a:r>
            <a:endParaRPr lang="en-GB" sz="2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GB" sz="2400" b="1" dirty="0">
                <a:solidFill>
                  <a:schemeClr val="accent1"/>
                </a:solidFill>
              </a:rPr>
              <a:t>Feasibility:</a:t>
            </a:r>
            <a:r>
              <a:rPr lang="en-GB" sz="2400" dirty="0"/>
              <a:t> can the given task be </a:t>
            </a:r>
            <a:r>
              <a:rPr lang="en-US" altLang="zh-CN" sz="2400" dirty="0"/>
              <a:t>accomplished at all.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724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4A6FBA-A741-4C41-B5FA-6D466C5C0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Challenges in distributed computing</a:t>
            </a:r>
            <a:endParaRPr lang="zh-CN" altLang="en-US" sz="40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C9D395-05C9-44D2-B427-C0DAF4951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altLang="zh-CN" b="1" dirty="0">
                <a:solidFill>
                  <a:schemeClr val="accent1"/>
                </a:solidFill>
              </a:rPr>
              <a:t>Communication:</a:t>
            </a:r>
          </a:p>
          <a:p>
            <a:pPr lvl="1">
              <a:spcBef>
                <a:spcPts val="0"/>
              </a:spcBef>
            </a:pPr>
            <a:r>
              <a:rPr lang="en-US" altLang="zh-CN" sz="2000" dirty="0"/>
              <a:t>Now computation is “free”, but not communication!</a:t>
            </a:r>
          </a:p>
          <a:p>
            <a:pPr>
              <a:spcBef>
                <a:spcPts val="1200"/>
              </a:spcBef>
            </a:pPr>
            <a:r>
              <a:rPr lang="en-US" altLang="zh-CN" b="1" dirty="0">
                <a:solidFill>
                  <a:schemeClr val="accent1"/>
                </a:solidFill>
              </a:rPr>
              <a:t>Synchrony:</a:t>
            </a:r>
          </a:p>
          <a:p>
            <a:pPr lvl="1">
              <a:spcBef>
                <a:spcPts val="0"/>
              </a:spcBef>
            </a:pPr>
            <a:r>
              <a:rPr lang="en-US" altLang="zh-CN" sz="2000" dirty="0"/>
              <a:t>What if your message takes a year to reach me?</a:t>
            </a:r>
          </a:p>
          <a:p>
            <a:pPr>
              <a:spcBef>
                <a:spcPts val="1200"/>
              </a:spcBef>
            </a:pPr>
            <a:r>
              <a:rPr lang="en-US" altLang="zh-CN" b="1" dirty="0">
                <a:solidFill>
                  <a:schemeClr val="accent1"/>
                </a:solidFill>
              </a:rPr>
              <a:t>Fault-tolerance:</a:t>
            </a:r>
          </a:p>
          <a:p>
            <a:pPr lvl="1">
              <a:spcBef>
                <a:spcPts val="0"/>
              </a:spcBef>
            </a:pPr>
            <a:r>
              <a:rPr lang="en-US" altLang="zh-CN" sz="2000" dirty="0"/>
              <a:t>Oops, someone unplug the power cable?!</a:t>
            </a:r>
          </a:p>
          <a:p>
            <a:pPr>
              <a:spcBef>
                <a:spcPts val="1200"/>
              </a:spcBef>
            </a:pPr>
            <a:r>
              <a:rPr lang="en-US" altLang="zh-CN" b="1" dirty="0">
                <a:solidFill>
                  <a:schemeClr val="accent1"/>
                </a:solidFill>
              </a:rPr>
              <a:t>Locality:</a:t>
            </a:r>
          </a:p>
          <a:p>
            <a:pPr lvl="1">
              <a:spcBef>
                <a:spcPts val="0"/>
              </a:spcBef>
            </a:pPr>
            <a:r>
              <a:rPr lang="en-US" altLang="zh-CN" sz="2000" dirty="0"/>
              <a:t>Do I need to know everything before I can compute the result?</a:t>
            </a:r>
          </a:p>
          <a:p>
            <a:pPr>
              <a:spcBef>
                <a:spcPts val="1200"/>
              </a:spcBef>
            </a:pPr>
            <a:r>
              <a:rPr lang="en-US" altLang="zh-CN" b="1" dirty="0">
                <a:solidFill>
                  <a:schemeClr val="accent1"/>
                </a:solidFill>
              </a:rPr>
              <a:t>Symmetry breaking:</a:t>
            </a:r>
          </a:p>
          <a:p>
            <a:pPr lvl="1">
              <a:spcBef>
                <a:spcPts val="0"/>
              </a:spcBef>
            </a:pPr>
            <a:r>
              <a:rPr lang="en-US" altLang="zh-CN" sz="2000" dirty="0"/>
              <a:t>We are going nowhere if everyone keeps doing the same thing!</a:t>
            </a:r>
          </a:p>
          <a:p>
            <a:pPr>
              <a:spcBef>
                <a:spcPts val="1200"/>
              </a:spcBef>
            </a:pPr>
            <a:r>
              <a:rPr lang="en-US" altLang="zh-CN" dirty="0"/>
              <a:t>and so on…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022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135879-FE58-44A8-8CB0-140BB3277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Message passing model, in detail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3A007423-A619-4D93-971E-381A14D305A0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28649" y="1825625"/>
                <a:ext cx="7886700" cy="4351338"/>
              </a:xfrm>
            </p:spPr>
            <p:txBody>
              <a:bodyPr/>
              <a:lstStyle/>
              <a:p>
                <a:pPr>
                  <a:spcBef>
                    <a:spcPts val="1200"/>
                  </a:spcBef>
                </a:pPr>
                <a:r>
                  <a:rPr lang="en-US" altLang="zh-CN" dirty="0"/>
                  <a:t>Model the system as a graph</a:t>
                </a:r>
                <a:br>
                  <a:rPr lang="en-US" altLang="zh-CN" dirty="0"/>
                </a:b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/>
                  <a:t>.</a:t>
                </a:r>
              </a:p>
              <a:p>
                <a:pPr>
                  <a:spcBef>
                    <a:spcPts val="1200"/>
                  </a:spcBef>
                </a:pPr>
                <a:r>
                  <a:rPr lang="en-US" altLang="zh-CN" dirty="0"/>
                  <a:t>Each node in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is a processor.</a:t>
                </a:r>
                <a:br>
                  <a:rPr lang="en-US" altLang="zh-CN" dirty="0"/>
                </a:br>
                <a:r>
                  <a:rPr lang="en-US" altLang="zh-CN" dirty="0"/>
                  <a:t>(Imagine it as a computer)</a:t>
                </a:r>
              </a:p>
              <a:p>
                <a:pPr>
                  <a:spcBef>
                    <a:spcPts val="1200"/>
                  </a:spcBef>
                </a:pPr>
                <a:r>
                  <a:rPr lang="en-US" altLang="zh-CN" dirty="0"/>
                  <a:t>Each edge in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is a bidirectional </a:t>
                </a:r>
                <a:br>
                  <a:rPr lang="en-US" altLang="zh-CN" dirty="0"/>
                </a:br>
                <a:r>
                  <a:rPr lang="en-US" altLang="zh-CN" dirty="0"/>
                  <a:t>communication link.</a:t>
                </a:r>
              </a:p>
              <a:p>
                <a:pPr>
                  <a:spcBef>
                    <a:spcPts val="1200"/>
                  </a:spcBef>
                </a:pPr>
                <a:r>
                  <a:rPr lang="en-US" altLang="zh-CN" dirty="0"/>
                  <a:t>Nodes exchange information with neighbors, and do computation locally (for free).</a:t>
                </a:r>
              </a:p>
              <a:p>
                <a:pPr>
                  <a:spcBef>
                    <a:spcPts val="1200"/>
                  </a:spcBef>
                </a:pPr>
                <a:r>
                  <a:rPr lang="en-US" altLang="zh-CN" dirty="0"/>
                  <a:t>Initially, each node only knows </a:t>
                </a:r>
                <a:r>
                  <a:rPr lang="en-US" altLang="zh-CN" dirty="0">
                    <a:solidFill>
                      <a:schemeClr val="accent1"/>
                    </a:solidFill>
                  </a:rPr>
                  <a:t>local information</a:t>
                </a:r>
                <a:r>
                  <a:rPr lang="en-US" altLang="zh-CN" dirty="0"/>
                  <a:t>!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3A007423-A619-4D93-971E-381A14D305A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28649" y="1825625"/>
                <a:ext cx="7886700" cy="4351338"/>
              </a:xfrm>
              <a:blipFill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8" name="组合 87">
            <a:extLst>
              <a:ext uri="{FF2B5EF4-FFF2-40B4-BE49-F238E27FC236}">
                <a16:creationId xmlns:a16="http://schemas.microsoft.com/office/drawing/2014/main" id="{DA813C37-EAA0-41BD-A679-0324064CCF7F}"/>
              </a:ext>
            </a:extLst>
          </p:cNvPr>
          <p:cNvGrpSpPr/>
          <p:nvPr/>
        </p:nvGrpSpPr>
        <p:grpSpPr>
          <a:xfrm>
            <a:off x="5965421" y="1825625"/>
            <a:ext cx="2549929" cy="2459181"/>
            <a:chOff x="6572250" y="2834640"/>
            <a:chExt cx="2549929" cy="2459181"/>
          </a:xfrm>
        </p:grpSpPr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1C99253F-6D99-49D7-A67D-2A144B60C5FB}"/>
                </a:ext>
              </a:extLst>
            </p:cNvPr>
            <p:cNvSpPr/>
            <p:nvPr/>
          </p:nvSpPr>
          <p:spPr>
            <a:xfrm>
              <a:off x="6572250" y="2834640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52F15D76-8A63-4C10-BB53-023EFA052344}"/>
                </a:ext>
              </a:extLst>
            </p:cNvPr>
            <p:cNvSpPr/>
            <p:nvPr/>
          </p:nvSpPr>
          <p:spPr>
            <a:xfrm>
              <a:off x="7301692" y="349134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564B244E-04FF-4B1A-BB6E-B13E0B1C6D41}"/>
                </a:ext>
              </a:extLst>
            </p:cNvPr>
            <p:cNvSpPr/>
            <p:nvPr/>
          </p:nvSpPr>
          <p:spPr>
            <a:xfrm>
              <a:off x="7938308" y="2834640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>
              <a:extLst>
                <a:ext uri="{FF2B5EF4-FFF2-40B4-BE49-F238E27FC236}">
                  <a16:creationId xmlns:a16="http://schemas.microsoft.com/office/drawing/2014/main" id="{C137FD1D-416E-4E01-8387-9BFD2DFDEDD8}"/>
                </a:ext>
              </a:extLst>
            </p:cNvPr>
            <p:cNvSpPr/>
            <p:nvPr/>
          </p:nvSpPr>
          <p:spPr>
            <a:xfrm>
              <a:off x="7301691" y="4292138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13FE0DF6-A832-497E-A04C-627905A18FFC}"/>
                </a:ext>
              </a:extLst>
            </p:cNvPr>
            <p:cNvSpPr/>
            <p:nvPr/>
          </p:nvSpPr>
          <p:spPr>
            <a:xfrm>
              <a:off x="8810452" y="349134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>
              <a:extLst>
                <a:ext uri="{FF2B5EF4-FFF2-40B4-BE49-F238E27FC236}">
                  <a16:creationId xmlns:a16="http://schemas.microsoft.com/office/drawing/2014/main" id="{F31ADBBB-54A6-4FDB-AEF4-D15A2B0CF9A9}"/>
                </a:ext>
              </a:extLst>
            </p:cNvPr>
            <p:cNvSpPr/>
            <p:nvPr/>
          </p:nvSpPr>
          <p:spPr>
            <a:xfrm>
              <a:off x="6572250" y="4982094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>
              <a:extLst>
                <a:ext uri="{FF2B5EF4-FFF2-40B4-BE49-F238E27FC236}">
                  <a16:creationId xmlns:a16="http://schemas.microsoft.com/office/drawing/2014/main" id="{1CBBD39F-6DC7-4D9B-A6C5-CF35E2459F3E}"/>
                </a:ext>
              </a:extLst>
            </p:cNvPr>
            <p:cNvSpPr/>
            <p:nvPr/>
          </p:nvSpPr>
          <p:spPr>
            <a:xfrm>
              <a:off x="8810451" y="4979870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9421774D-C2F3-4450-B00B-413D16F07815}"/>
                </a:ext>
              </a:extLst>
            </p:cNvPr>
            <p:cNvCxnSpPr>
              <a:stCxn id="89" idx="6"/>
              <a:endCxn id="91" idx="2"/>
            </p:cNvCxnSpPr>
            <p:nvPr/>
          </p:nvCxnSpPr>
          <p:spPr>
            <a:xfrm>
              <a:off x="6883977" y="2990504"/>
              <a:ext cx="1054331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89990D27-4431-4F8B-986C-162EEF756B5B}"/>
                </a:ext>
              </a:extLst>
            </p:cNvPr>
            <p:cNvCxnSpPr>
              <a:cxnSpLocks/>
              <a:stCxn id="89" idx="5"/>
              <a:endCxn id="90" idx="1"/>
            </p:cNvCxnSpPr>
            <p:nvPr/>
          </p:nvCxnSpPr>
          <p:spPr>
            <a:xfrm>
              <a:off x="6838326" y="3100716"/>
              <a:ext cx="509017" cy="43628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12C96CC5-BC13-46D8-AB8C-202F997A46D5}"/>
                </a:ext>
              </a:extLst>
            </p:cNvPr>
            <p:cNvCxnSpPr>
              <a:cxnSpLocks/>
              <a:stCxn id="90" idx="7"/>
              <a:endCxn id="91" idx="3"/>
            </p:cNvCxnSpPr>
            <p:nvPr/>
          </p:nvCxnSpPr>
          <p:spPr>
            <a:xfrm flipV="1">
              <a:off x="7567768" y="3100716"/>
              <a:ext cx="416191" cy="43628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6C5B3B64-8108-4972-82E1-A6C6EEB343EF}"/>
                </a:ext>
              </a:extLst>
            </p:cNvPr>
            <p:cNvCxnSpPr>
              <a:cxnSpLocks/>
              <a:stCxn id="90" idx="6"/>
              <a:endCxn id="93" idx="2"/>
            </p:cNvCxnSpPr>
            <p:nvPr/>
          </p:nvCxnSpPr>
          <p:spPr>
            <a:xfrm>
              <a:off x="7613419" y="3647209"/>
              <a:ext cx="1197033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3BD00FA7-6572-4F7E-873E-4DC33EDC45FE}"/>
                </a:ext>
              </a:extLst>
            </p:cNvPr>
            <p:cNvCxnSpPr>
              <a:cxnSpLocks/>
              <a:stCxn id="94" idx="6"/>
              <a:endCxn id="95" idx="2"/>
            </p:cNvCxnSpPr>
            <p:nvPr/>
          </p:nvCxnSpPr>
          <p:spPr>
            <a:xfrm flipV="1">
              <a:off x="6883977" y="5135734"/>
              <a:ext cx="1926474" cy="22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C62AF91F-DFAB-4F8A-B3E4-4DEC0264C0C5}"/>
                </a:ext>
              </a:extLst>
            </p:cNvPr>
            <p:cNvCxnSpPr>
              <a:cxnSpLocks/>
              <a:stCxn id="89" idx="4"/>
              <a:endCxn id="94" idx="0"/>
            </p:cNvCxnSpPr>
            <p:nvPr/>
          </p:nvCxnSpPr>
          <p:spPr>
            <a:xfrm>
              <a:off x="6728114" y="3146367"/>
              <a:ext cx="0" cy="183572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F4803185-8492-4953-BD81-85B2EB240CE8}"/>
                </a:ext>
              </a:extLst>
            </p:cNvPr>
            <p:cNvCxnSpPr>
              <a:cxnSpLocks/>
              <a:stCxn id="90" idx="4"/>
              <a:endCxn id="92" idx="0"/>
            </p:cNvCxnSpPr>
            <p:nvPr/>
          </p:nvCxnSpPr>
          <p:spPr>
            <a:xfrm flipH="1">
              <a:off x="7457555" y="3803072"/>
              <a:ext cx="1" cy="48906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DA05B39D-4CBC-4467-A4CA-7CB9EB293015}"/>
                </a:ext>
              </a:extLst>
            </p:cNvPr>
            <p:cNvCxnSpPr>
              <a:cxnSpLocks/>
              <a:stCxn id="92" idx="5"/>
              <a:endCxn id="95" idx="1"/>
            </p:cNvCxnSpPr>
            <p:nvPr/>
          </p:nvCxnSpPr>
          <p:spPr>
            <a:xfrm>
              <a:off x="7567767" y="4558214"/>
              <a:ext cx="1288335" cy="46730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C90B75DA-A041-4B8A-AF24-D45957F7FF61}"/>
                </a:ext>
              </a:extLst>
            </p:cNvPr>
            <p:cNvCxnSpPr>
              <a:cxnSpLocks/>
              <a:stCxn id="94" idx="7"/>
              <a:endCxn id="90" idx="3"/>
            </p:cNvCxnSpPr>
            <p:nvPr/>
          </p:nvCxnSpPr>
          <p:spPr>
            <a:xfrm flipV="1">
              <a:off x="6838326" y="3757421"/>
              <a:ext cx="509017" cy="12703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80BD226B-EC60-4E53-8345-D6424A61253A}"/>
                </a:ext>
              </a:extLst>
            </p:cNvPr>
            <p:cNvCxnSpPr>
              <a:cxnSpLocks/>
              <a:stCxn id="95" idx="0"/>
              <a:endCxn id="93" idx="4"/>
            </p:cNvCxnSpPr>
            <p:nvPr/>
          </p:nvCxnSpPr>
          <p:spPr>
            <a:xfrm flipV="1">
              <a:off x="8966315" y="3803072"/>
              <a:ext cx="1" cy="117679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55963028-724C-4D9C-AF8F-4FEFC8C32C3E}"/>
                </a:ext>
              </a:extLst>
            </p:cNvPr>
            <p:cNvCxnSpPr>
              <a:cxnSpLocks/>
              <a:stCxn id="92" idx="7"/>
              <a:endCxn id="93" idx="3"/>
            </p:cNvCxnSpPr>
            <p:nvPr/>
          </p:nvCxnSpPr>
          <p:spPr>
            <a:xfrm flipV="1">
              <a:off x="7567767" y="3757421"/>
              <a:ext cx="1288336" cy="58036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5747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94BEC074-790C-40DA-9F7A-A635BE5DB198}"/>
              </a:ext>
            </a:extLst>
          </p:cNvPr>
          <p:cNvGrpSpPr/>
          <p:nvPr/>
        </p:nvGrpSpPr>
        <p:grpSpPr>
          <a:xfrm>
            <a:off x="2621280" y="4755376"/>
            <a:ext cx="5313658" cy="1746707"/>
            <a:chOff x="2621280" y="4755376"/>
            <a:chExt cx="5313658" cy="1746707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056F9D2B-AE82-4CFE-8B17-552EE67E352B}"/>
                </a:ext>
              </a:extLst>
            </p:cNvPr>
            <p:cNvGrpSpPr/>
            <p:nvPr/>
          </p:nvGrpSpPr>
          <p:grpSpPr>
            <a:xfrm>
              <a:off x="2621280" y="4755376"/>
              <a:ext cx="10160" cy="1746707"/>
              <a:chOff x="2621280" y="4755376"/>
              <a:chExt cx="10160" cy="1746707"/>
            </a:xfrm>
          </p:grpSpPr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0767D6E1-589A-4B96-9B63-D446F702073E}"/>
                  </a:ext>
                </a:extLst>
              </p:cNvPr>
              <p:cNvCxnSpPr/>
              <p:nvPr/>
            </p:nvCxnSpPr>
            <p:spPr>
              <a:xfrm>
                <a:off x="2621280" y="47553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2535D82E-358A-48FC-B95A-8A7E560D7820}"/>
                  </a:ext>
                </a:extLst>
              </p:cNvPr>
              <p:cNvCxnSpPr/>
              <p:nvPr/>
            </p:nvCxnSpPr>
            <p:spPr>
              <a:xfrm>
                <a:off x="2631440" y="55095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2077F7D3-92BF-4EF3-AD57-391EB65F33FB}"/>
                  </a:ext>
                </a:extLst>
              </p:cNvPr>
              <p:cNvCxnSpPr/>
              <p:nvPr/>
            </p:nvCxnSpPr>
            <p:spPr>
              <a:xfrm>
                <a:off x="2621280" y="6176963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31EC7F56-4E42-4F80-8940-AA1950ADB797}"/>
                </a:ext>
              </a:extLst>
            </p:cNvPr>
            <p:cNvGrpSpPr/>
            <p:nvPr/>
          </p:nvGrpSpPr>
          <p:grpSpPr>
            <a:xfrm>
              <a:off x="3677920" y="4755376"/>
              <a:ext cx="10160" cy="1746707"/>
              <a:chOff x="3677920" y="4755376"/>
              <a:chExt cx="10160" cy="1746707"/>
            </a:xfrm>
          </p:grpSpPr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41B849DA-A61E-44A3-817E-B9927140B3EF}"/>
                  </a:ext>
                </a:extLst>
              </p:cNvPr>
              <p:cNvCxnSpPr/>
              <p:nvPr/>
            </p:nvCxnSpPr>
            <p:spPr>
              <a:xfrm>
                <a:off x="3677920" y="47553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7530E0D-8DD6-495B-BF83-745CE247A7E5}"/>
                  </a:ext>
                </a:extLst>
              </p:cNvPr>
              <p:cNvCxnSpPr/>
              <p:nvPr/>
            </p:nvCxnSpPr>
            <p:spPr>
              <a:xfrm>
                <a:off x="3688080" y="55095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3965DCBA-EF35-4713-B93C-D65F1C592955}"/>
                  </a:ext>
                </a:extLst>
              </p:cNvPr>
              <p:cNvCxnSpPr/>
              <p:nvPr/>
            </p:nvCxnSpPr>
            <p:spPr>
              <a:xfrm>
                <a:off x="3677920" y="6176963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CB2772F-013D-488A-9476-40075B890F95}"/>
                </a:ext>
              </a:extLst>
            </p:cNvPr>
            <p:cNvGrpSpPr/>
            <p:nvPr/>
          </p:nvGrpSpPr>
          <p:grpSpPr>
            <a:xfrm>
              <a:off x="4775514" y="4755376"/>
              <a:ext cx="10160" cy="1746707"/>
              <a:chOff x="3677920" y="4755376"/>
              <a:chExt cx="10160" cy="174670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8624B11E-61DD-4DA2-BE5C-3CECB0AD3EDB}"/>
                  </a:ext>
                </a:extLst>
              </p:cNvPr>
              <p:cNvCxnSpPr/>
              <p:nvPr/>
            </p:nvCxnSpPr>
            <p:spPr>
              <a:xfrm>
                <a:off x="3677920" y="47553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6DBE1888-52E1-4DA5-A799-EF2D9FA4360E}"/>
                  </a:ext>
                </a:extLst>
              </p:cNvPr>
              <p:cNvCxnSpPr/>
              <p:nvPr/>
            </p:nvCxnSpPr>
            <p:spPr>
              <a:xfrm>
                <a:off x="3688080" y="55095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49141485-3C99-49A9-B0CE-530EE95D0C5D}"/>
                  </a:ext>
                </a:extLst>
              </p:cNvPr>
              <p:cNvCxnSpPr/>
              <p:nvPr/>
            </p:nvCxnSpPr>
            <p:spPr>
              <a:xfrm>
                <a:off x="3677920" y="6176963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DE357D68-32F9-4F0B-ADDB-1322D1750625}"/>
                </a:ext>
              </a:extLst>
            </p:cNvPr>
            <p:cNvGrpSpPr/>
            <p:nvPr/>
          </p:nvGrpSpPr>
          <p:grpSpPr>
            <a:xfrm>
              <a:off x="5784420" y="4755376"/>
              <a:ext cx="10160" cy="1746707"/>
              <a:chOff x="3677920" y="4755376"/>
              <a:chExt cx="10160" cy="1746707"/>
            </a:xfrm>
          </p:grpSpPr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6FD27454-60F1-4C52-A86F-B5C368A0A180}"/>
                  </a:ext>
                </a:extLst>
              </p:cNvPr>
              <p:cNvCxnSpPr/>
              <p:nvPr/>
            </p:nvCxnSpPr>
            <p:spPr>
              <a:xfrm>
                <a:off x="3677920" y="47553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A21499C0-D880-4E8C-9E0B-524D05846EEB}"/>
                  </a:ext>
                </a:extLst>
              </p:cNvPr>
              <p:cNvCxnSpPr/>
              <p:nvPr/>
            </p:nvCxnSpPr>
            <p:spPr>
              <a:xfrm>
                <a:off x="3688080" y="55095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58B8DFED-FF63-4FA4-BACC-9F7DEC9117CF}"/>
                  </a:ext>
                </a:extLst>
              </p:cNvPr>
              <p:cNvCxnSpPr/>
              <p:nvPr/>
            </p:nvCxnSpPr>
            <p:spPr>
              <a:xfrm>
                <a:off x="3677920" y="6176963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2899A620-0116-4D4D-8405-76078780E56F}"/>
                </a:ext>
              </a:extLst>
            </p:cNvPr>
            <p:cNvGrpSpPr/>
            <p:nvPr/>
          </p:nvGrpSpPr>
          <p:grpSpPr>
            <a:xfrm>
              <a:off x="6854599" y="4755376"/>
              <a:ext cx="10160" cy="1746707"/>
              <a:chOff x="3677920" y="4755376"/>
              <a:chExt cx="10160" cy="174670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AB843BA0-8AC4-4692-8A49-F55CEA9805A8}"/>
                  </a:ext>
                </a:extLst>
              </p:cNvPr>
              <p:cNvCxnSpPr/>
              <p:nvPr/>
            </p:nvCxnSpPr>
            <p:spPr>
              <a:xfrm>
                <a:off x="3677920" y="47553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9A128263-4689-4796-88DD-BE4A555AB66B}"/>
                  </a:ext>
                </a:extLst>
              </p:cNvPr>
              <p:cNvCxnSpPr/>
              <p:nvPr/>
            </p:nvCxnSpPr>
            <p:spPr>
              <a:xfrm>
                <a:off x="3688080" y="55095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F18D0430-DC7C-42D7-9AA5-D6D04234A766}"/>
                  </a:ext>
                </a:extLst>
              </p:cNvPr>
              <p:cNvCxnSpPr/>
              <p:nvPr/>
            </p:nvCxnSpPr>
            <p:spPr>
              <a:xfrm>
                <a:off x="3677920" y="6176963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ADA42FE2-2133-4843-A0E3-962BD838BCD4}"/>
                </a:ext>
              </a:extLst>
            </p:cNvPr>
            <p:cNvGrpSpPr/>
            <p:nvPr/>
          </p:nvGrpSpPr>
          <p:grpSpPr>
            <a:xfrm>
              <a:off x="7924778" y="4755376"/>
              <a:ext cx="10160" cy="1746707"/>
              <a:chOff x="3677920" y="4755376"/>
              <a:chExt cx="10160" cy="1746707"/>
            </a:xfrm>
          </p:grpSpPr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78561FC3-FD6D-45EA-A1AB-C2499EA0944C}"/>
                  </a:ext>
                </a:extLst>
              </p:cNvPr>
              <p:cNvCxnSpPr/>
              <p:nvPr/>
            </p:nvCxnSpPr>
            <p:spPr>
              <a:xfrm>
                <a:off x="3677920" y="47553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CA52A44A-20B9-4358-A51B-8384BF732FA6}"/>
                  </a:ext>
                </a:extLst>
              </p:cNvPr>
              <p:cNvCxnSpPr/>
              <p:nvPr/>
            </p:nvCxnSpPr>
            <p:spPr>
              <a:xfrm>
                <a:off x="3688080" y="5509576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1E72EB90-D6EB-4950-A8CA-AE8EF782B1E4}"/>
                  </a:ext>
                </a:extLst>
              </p:cNvPr>
              <p:cNvCxnSpPr/>
              <p:nvPr/>
            </p:nvCxnSpPr>
            <p:spPr>
              <a:xfrm>
                <a:off x="3677920" y="6176963"/>
                <a:ext cx="0" cy="3251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E9F83B6-3AF0-4ADB-8A2D-0CAF6BB98BEE}"/>
              </a:ext>
            </a:extLst>
          </p:cNvPr>
          <p:cNvGrpSpPr/>
          <p:nvPr/>
        </p:nvGrpSpPr>
        <p:grpSpPr>
          <a:xfrm>
            <a:off x="628436" y="4668562"/>
            <a:ext cx="7886914" cy="2106949"/>
            <a:chOff x="628436" y="4668562"/>
            <a:chExt cx="7886914" cy="2106949"/>
          </a:xfrm>
        </p:grpSpPr>
        <p:pic>
          <p:nvPicPr>
            <p:cNvPr id="7" name="Picture 2" descr="Image result for computer clipart">
              <a:extLst>
                <a:ext uri="{FF2B5EF4-FFF2-40B4-BE49-F238E27FC236}">
                  <a16:creationId xmlns:a16="http://schemas.microsoft.com/office/drawing/2014/main" id="{A571A263-45D9-4CA2-86E1-A14B68366F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650" y="4668562"/>
              <a:ext cx="417617" cy="4987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Image result for computer clipart">
              <a:extLst>
                <a:ext uri="{FF2B5EF4-FFF2-40B4-BE49-F238E27FC236}">
                  <a16:creationId xmlns:a16="http://schemas.microsoft.com/office/drawing/2014/main" id="{743778E3-B188-475A-AA8F-E0394AA4BA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437" y="5422762"/>
              <a:ext cx="417617" cy="4987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Image result for computer clipart">
              <a:extLst>
                <a:ext uri="{FF2B5EF4-FFF2-40B4-BE49-F238E27FC236}">
                  <a16:creationId xmlns:a16="http://schemas.microsoft.com/office/drawing/2014/main" id="{87DFB503-6C30-4FAD-BF08-BBD329C399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436" y="6092096"/>
              <a:ext cx="417617" cy="4987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639E415-2BED-4ADB-B64E-ADCF6BB63A4F}"/>
                </a:ext>
              </a:extLst>
            </p:cNvPr>
            <p:cNvCxnSpPr>
              <a:cxnSpLocks/>
            </p:cNvCxnSpPr>
            <p:nvPr/>
          </p:nvCxnSpPr>
          <p:spPr>
            <a:xfrm>
              <a:off x="1239520" y="4917936"/>
              <a:ext cx="727583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B933B88D-F012-4D8C-AB93-F63B3B2DC5A7}"/>
                </a:ext>
              </a:extLst>
            </p:cNvPr>
            <p:cNvCxnSpPr>
              <a:cxnSpLocks/>
            </p:cNvCxnSpPr>
            <p:nvPr/>
          </p:nvCxnSpPr>
          <p:spPr>
            <a:xfrm>
              <a:off x="1239520" y="5672136"/>
              <a:ext cx="727583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FD39ECB5-84E9-4DCE-913D-C834CE532F4D}"/>
                </a:ext>
              </a:extLst>
            </p:cNvPr>
            <p:cNvCxnSpPr>
              <a:cxnSpLocks/>
            </p:cNvCxnSpPr>
            <p:nvPr/>
          </p:nvCxnSpPr>
          <p:spPr>
            <a:xfrm>
              <a:off x="1239520" y="6341470"/>
              <a:ext cx="727583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6EB01B0-9D2E-4815-AC19-B5CE3E01FCEE}"/>
                </a:ext>
              </a:extLst>
            </p:cNvPr>
            <p:cNvSpPr txBox="1"/>
            <p:nvPr/>
          </p:nvSpPr>
          <p:spPr>
            <a:xfrm>
              <a:off x="7901079" y="6406179"/>
              <a:ext cx="6142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time</a:t>
              </a:r>
              <a:endParaRPr lang="en-US" dirty="0"/>
            </a:p>
          </p:txBody>
        </p:sp>
      </p:grpSp>
      <p:sp>
        <p:nvSpPr>
          <p:cNvPr id="5" name="标题 4">
            <a:extLst>
              <a:ext uri="{FF2B5EF4-FFF2-40B4-BE49-F238E27FC236}">
                <a16:creationId xmlns:a16="http://schemas.microsoft.com/office/drawing/2014/main" id="{9C910F37-5777-4873-833D-772F0AA8D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Other aspects of the model</a:t>
            </a:r>
            <a:endParaRPr lang="en-US" sz="40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2A63EDD-35F5-4022-8B50-D2B8A4275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486274"/>
          </a:xfrm>
        </p:spPr>
        <p:txBody>
          <a:bodyPr/>
          <a:lstStyle/>
          <a:p>
            <a:r>
              <a:rPr lang="en-GB" b="1" dirty="0"/>
              <a:t>Synchrony: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Synchronous: </a:t>
            </a:r>
            <a:r>
              <a:rPr lang="en-US" altLang="zh-CN" dirty="0"/>
              <a:t>message delays are bounded, we can simulate global notion of “round”.</a:t>
            </a:r>
          </a:p>
          <a:p>
            <a:pPr lvl="1"/>
            <a:r>
              <a:rPr lang="en-US" altLang="zh-CN" dirty="0">
                <a:solidFill>
                  <a:schemeClr val="accent1"/>
                </a:solidFill>
              </a:rPr>
              <a:t>Asynchronous: </a:t>
            </a:r>
            <a:r>
              <a:rPr lang="en-US" altLang="zh-CN" dirty="0"/>
              <a:t>message delays are unbounded, but each message will be delivered eventually.</a:t>
            </a:r>
          </a:p>
          <a:p>
            <a:r>
              <a:rPr lang="en-US" b="1" dirty="0"/>
              <a:t>Failure: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Link failure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crash failure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Byzantine failure</a:t>
            </a:r>
            <a:r>
              <a:rPr lang="en-US" dirty="0"/>
              <a:t>.</a:t>
            </a:r>
          </a:p>
        </p:txBody>
      </p:sp>
      <p:pic>
        <p:nvPicPr>
          <p:cNvPr id="4100" name="Picture 4" descr="Image result for message clipart">
            <a:extLst>
              <a:ext uri="{FF2B5EF4-FFF2-40B4-BE49-F238E27FC236}">
                <a16:creationId xmlns:a16="http://schemas.microsoft.com/office/drawing/2014/main" id="{AE6D22D3-DDEB-4D26-8E02-AEAE4835C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8900000">
            <a:off x="1384211" y="4711114"/>
            <a:ext cx="377925" cy="37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Image result for message clipart">
            <a:extLst>
              <a:ext uri="{FF2B5EF4-FFF2-40B4-BE49-F238E27FC236}">
                <a16:creationId xmlns:a16="http://schemas.microsoft.com/office/drawing/2014/main" id="{114A7292-FCC3-41D5-B1E8-5E3D718EB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8900000">
            <a:off x="1384211" y="5485888"/>
            <a:ext cx="377925" cy="37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Image result for message clipart">
            <a:extLst>
              <a:ext uri="{FF2B5EF4-FFF2-40B4-BE49-F238E27FC236}">
                <a16:creationId xmlns:a16="http://schemas.microsoft.com/office/drawing/2014/main" id="{0FDB5D4E-4834-4C99-BB18-1232EA194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8900000">
            <a:off x="1384210" y="6152606"/>
            <a:ext cx="377925" cy="37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" descr="Image result for message clipart">
            <a:extLst>
              <a:ext uri="{FF2B5EF4-FFF2-40B4-BE49-F238E27FC236}">
                <a16:creationId xmlns:a16="http://schemas.microsoft.com/office/drawing/2014/main" id="{F3AEC97E-5EE3-4E75-AD75-CF4FCD50A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8900000">
            <a:off x="3488957" y="4728974"/>
            <a:ext cx="377925" cy="37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4" descr="Image result for message clipart">
            <a:extLst>
              <a:ext uri="{FF2B5EF4-FFF2-40B4-BE49-F238E27FC236}">
                <a16:creationId xmlns:a16="http://schemas.microsoft.com/office/drawing/2014/main" id="{81BD2F37-E7B3-4E79-9327-AED5D3EBE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8900000">
            <a:off x="3499118" y="5481261"/>
            <a:ext cx="377925" cy="37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 descr="Image result for message clipart">
            <a:extLst>
              <a:ext uri="{FF2B5EF4-FFF2-40B4-BE49-F238E27FC236}">
                <a16:creationId xmlns:a16="http://schemas.microsoft.com/office/drawing/2014/main" id="{737C2CEF-CDF3-4E4F-8384-F5E262795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8900000">
            <a:off x="3499117" y="6147402"/>
            <a:ext cx="377925" cy="37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74DB5E00-6120-4A49-9722-5E2A3D0D4FDB}"/>
              </a:ext>
            </a:extLst>
          </p:cNvPr>
          <p:cNvCxnSpPr/>
          <p:nvPr/>
        </p:nvCxnSpPr>
        <p:spPr>
          <a:xfrm>
            <a:off x="4775513" y="4917935"/>
            <a:ext cx="1019067" cy="752288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4" descr="Image result for message clipart">
            <a:extLst>
              <a:ext uri="{FF2B5EF4-FFF2-40B4-BE49-F238E27FC236}">
                <a16:creationId xmlns:a16="http://schemas.microsoft.com/office/drawing/2014/main" id="{F8833E76-324E-4AD7-9446-8BE271DE73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8900000">
            <a:off x="4586551" y="4728973"/>
            <a:ext cx="377925" cy="37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9" name="组合 58">
            <a:extLst>
              <a:ext uri="{FF2B5EF4-FFF2-40B4-BE49-F238E27FC236}">
                <a16:creationId xmlns:a16="http://schemas.microsoft.com/office/drawing/2014/main" id="{C2B409EF-1F2B-4F87-A3F5-A9D939B9AAFF}"/>
              </a:ext>
            </a:extLst>
          </p:cNvPr>
          <p:cNvGrpSpPr/>
          <p:nvPr/>
        </p:nvGrpSpPr>
        <p:grpSpPr>
          <a:xfrm>
            <a:off x="5086456" y="5179873"/>
            <a:ext cx="399944" cy="329703"/>
            <a:chOff x="5086456" y="5179873"/>
            <a:chExt cx="399944" cy="329703"/>
          </a:xfrm>
        </p:grpSpPr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9AA104ED-913A-4E39-9FFA-B8F5518FA4CF}"/>
                </a:ext>
              </a:extLst>
            </p:cNvPr>
            <p:cNvCxnSpPr/>
            <p:nvPr/>
          </p:nvCxnSpPr>
          <p:spPr>
            <a:xfrm flipV="1">
              <a:off x="5091113" y="5185169"/>
              <a:ext cx="395287" cy="32440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EE6A8CC0-0E2F-4426-95E6-C612840550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86456" y="5179873"/>
              <a:ext cx="399944" cy="32084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ED53931E-89F2-4CE3-8C43-ECA0C75B4085}"/>
              </a:ext>
            </a:extLst>
          </p:cNvPr>
          <p:cNvGrpSpPr/>
          <p:nvPr/>
        </p:nvGrpSpPr>
        <p:grpSpPr>
          <a:xfrm>
            <a:off x="474814" y="5347710"/>
            <a:ext cx="720030" cy="593573"/>
            <a:chOff x="5086456" y="5179873"/>
            <a:chExt cx="399944" cy="329703"/>
          </a:xfrm>
        </p:grpSpPr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4F41A0B0-9114-4AE9-B4D6-B0D81A08D45E}"/>
                </a:ext>
              </a:extLst>
            </p:cNvPr>
            <p:cNvCxnSpPr/>
            <p:nvPr/>
          </p:nvCxnSpPr>
          <p:spPr>
            <a:xfrm flipV="1">
              <a:off x="5091113" y="5185169"/>
              <a:ext cx="395287" cy="32440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9166F0C7-AD82-4A06-9E40-590623FD8B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86456" y="5179873"/>
              <a:ext cx="399944" cy="32084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02" name="Picture 6" descr="Image result for adversary clipart">
            <a:extLst>
              <a:ext uri="{FF2B5EF4-FFF2-40B4-BE49-F238E27FC236}">
                <a16:creationId xmlns:a16="http://schemas.microsoft.com/office/drawing/2014/main" id="{3FBFCFFC-693E-4009-969D-03AA0952A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9932" y="6145490"/>
            <a:ext cx="423743" cy="423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8339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3.33333E-6 L 0.11684 0.112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562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3.7037E-6 L 0.11684 0.09722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486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1.48148E-6 L 0.1158 -0.20764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81" y="-10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3.7037E-7 L 0.11996 0.10972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90" y="548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1.85185E-6 L 0.05851 0.09746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486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2.59259E-6 L 0.40885 -0.20671 " pathEditMode="relative" rAng="0" ptsTypes="AA">
                                      <p:cBhvr>
                                        <p:cTn id="38" dur="5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34" y="-10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7037E-7 L 0.05851 0.06227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31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98784-35EE-4151-9B75-8AC8A602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Case study:</a:t>
            </a:r>
            <a:br>
              <a:rPr lang="en-GB" dirty="0"/>
            </a:br>
            <a:r>
              <a:rPr lang="en-GB" dirty="0"/>
              <a:t>Consensus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E8379C85-7C9B-4120-8046-8559D512812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9"/>
                <a:ext cx="7886700" cy="2502535"/>
              </a:xfrm>
            </p:spPr>
            <p:txBody>
              <a:bodyPr/>
              <a:lstStyle/>
              <a:p>
                <a:r>
                  <a:rPr lang="en-GB" dirty="0"/>
                  <a:t>A set of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nodes each holding an initial value,</a:t>
                </a:r>
                <a:br>
                  <a:rPr lang="en-US" dirty="0"/>
                </a:br>
                <a:r>
                  <a:rPr lang="en-US" dirty="0"/>
                  <a:t>say node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has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. The goal is to let all these nodes output a common value.</a:t>
                </a:r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Termination:</a:t>
                </a:r>
                <a:r>
                  <a:rPr lang="en-US" dirty="0"/>
                  <a:t> each node eventually outputs some value.</a:t>
                </a:r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Agreement:</a:t>
                </a:r>
                <a:r>
                  <a:rPr lang="en-US" dirty="0"/>
                  <a:t> all nodes output same value.</a:t>
                </a:r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Validity:</a:t>
                </a:r>
                <a:r>
                  <a:rPr lang="en-US" dirty="0"/>
                  <a:t> nodes’ final value is some node’s initial value.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E8379C85-7C9B-4120-8046-8559D51281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9"/>
                <a:ext cx="7886700" cy="2502535"/>
              </a:xfrm>
              <a:blipFill>
                <a:blip r:embed="rId2"/>
                <a:stretch>
                  <a:fillRect l="-1391" t="-3893" b="-21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组合 26">
            <a:extLst>
              <a:ext uri="{FF2B5EF4-FFF2-40B4-BE49-F238E27FC236}">
                <a16:creationId xmlns:a16="http://schemas.microsoft.com/office/drawing/2014/main" id="{A7FF85D8-6912-45D3-B520-AD1C6CB475CA}"/>
              </a:ext>
            </a:extLst>
          </p:cNvPr>
          <p:cNvGrpSpPr/>
          <p:nvPr/>
        </p:nvGrpSpPr>
        <p:grpSpPr>
          <a:xfrm>
            <a:off x="4184491" y="4341998"/>
            <a:ext cx="4330859" cy="2029778"/>
            <a:chOff x="4140994" y="4463096"/>
            <a:chExt cx="4330859" cy="2029778"/>
          </a:xfrm>
        </p:grpSpPr>
        <p:pic>
          <p:nvPicPr>
            <p:cNvPr id="5124" name="Picture 4" descr="http://clipart-library.com/data_images/119397.png">
              <a:extLst>
                <a:ext uri="{FF2B5EF4-FFF2-40B4-BE49-F238E27FC236}">
                  <a16:creationId xmlns:a16="http://schemas.microsoft.com/office/drawing/2014/main" id="{33E317A9-89ED-4C49-B259-8B7EAB91C5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82653" y="4463096"/>
              <a:ext cx="448627" cy="6877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http://clipart-library.com/data_images/119397.png">
              <a:extLst>
                <a:ext uri="{FF2B5EF4-FFF2-40B4-BE49-F238E27FC236}">
                  <a16:creationId xmlns:a16="http://schemas.microsoft.com/office/drawing/2014/main" id="{CA1739B0-283B-4143-9670-24C62786AA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0653" y="5805128"/>
              <a:ext cx="448627" cy="6877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://clipart-library.com/data_images/119397.png">
              <a:extLst>
                <a:ext uri="{FF2B5EF4-FFF2-40B4-BE49-F238E27FC236}">
                  <a16:creationId xmlns:a16="http://schemas.microsoft.com/office/drawing/2014/main" id="{FD6760C1-8372-45FB-8286-3CFD450039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7533" y="5805128"/>
              <a:ext cx="448627" cy="6877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5CAFD299-2CB3-4EB3-89E7-D986EEBA9DE3}"/>
                </a:ext>
              </a:extLst>
            </p:cNvPr>
            <p:cNvCxnSpPr>
              <a:cxnSpLocks/>
              <a:stCxn id="5124" idx="1"/>
              <a:endCxn id="6" idx="0"/>
            </p:cNvCxnSpPr>
            <p:nvPr/>
          </p:nvCxnSpPr>
          <p:spPr>
            <a:xfrm flipH="1">
              <a:off x="5444967" y="4806969"/>
              <a:ext cx="537686" cy="998159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45CEEB97-13DC-41FE-96CE-E3DC63F05C2E}"/>
                </a:ext>
              </a:extLst>
            </p:cNvPr>
            <p:cNvCxnSpPr>
              <a:cxnSpLocks/>
              <a:stCxn id="7" idx="0"/>
              <a:endCxn id="5124" idx="3"/>
            </p:cNvCxnSpPr>
            <p:nvPr/>
          </p:nvCxnSpPr>
          <p:spPr>
            <a:xfrm flipH="1" flipV="1">
              <a:off x="6431280" y="4806969"/>
              <a:ext cx="720567" cy="998159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35F87DD4-A8E6-494F-B10C-AFCBC8DB335C}"/>
                </a:ext>
              </a:extLst>
            </p:cNvPr>
            <p:cNvCxnSpPr>
              <a:cxnSpLocks/>
              <a:stCxn id="7" idx="1"/>
              <a:endCxn id="6" idx="3"/>
            </p:cNvCxnSpPr>
            <p:nvPr/>
          </p:nvCxnSpPr>
          <p:spPr>
            <a:xfrm flipH="1">
              <a:off x="5669280" y="6149001"/>
              <a:ext cx="1258253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126" name="Picture 6" descr="Image result for user clipart">
              <a:extLst>
                <a:ext uri="{FF2B5EF4-FFF2-40B4-BE49-F238E27FC236}">
                  <a16:creationId xmlns:a16="http://schemas.microsoft.com/office/drawing/2014/main" id="{972EAD54-2D21-44F8-9CD7-A129F8D925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40994" y="5849281"/>
              <a:ext cx="599440" cy="599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Image result for user clipart">
              <a:extLst>
                <a:ext uri="{FF2B5EF4-FFF2-40B4-BE49-F238E27FC236}">
                  <a16:creationId xmlns:a16="http://schemas.microsoft.com/office/drawing/2014/main" id="{A3601672-A82C-4BF5-B5DF-F99210110A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2413" y="5849281"/>
              <a:ext cx="599440" cy="599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801FF88A-8270-43AF-81E4-BF924886B998}"/>
                </a:ext>
              </a:extLst>
            </p:cNvPr>
            <p:cNvCxnSpPr>
              <a:cxnSpLocks/>
              <a:stCxn id="6" idx="1"/>
              <a:endCxn id="5126" idx="3"/>
            </p:cNvCxnSpPr>
            <p:nvPr/>
          </p:nvCxnSpPr>
          <p:spPr>
            <a:xfrm flipH="1">
              <a:off x="4740434" y="6149001"/>
              <a:ext cx="480219" cy="0"/>
            </a:xfrm>
            <a:prstGeom prst="straightConnector1">
              <a:avLst/>
            </a:prstGeom>
            <a:ln w="28575">
              <a:solidFill>
                <a:schemeClr val="accent2">
                  <a:lumMod val="75000"/>
                </a:schemeClr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7CE93E40-E5BF-4F54-8C5B-4E459BB0AF16}"/>
                </a:ext>
              </a:extLst>
            </p:cNvPr>
            <p:cNvCxnSpPr>
              <a:cxnSpLocks/>
              <a:stCxn id="7" idx="3"/>
              <a:endCxn id="19" idx="1"/>
            </p:cNvCxnSpPr>
            <p:nvPr/>
          </p:nvCxnSpPr>
          <p:spPr>
            <a:xfrm>
              <a:off x="7376160" y="6149001"/>
              <a:ext cx="496253" cy="0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0F054562-DDB0-4177-939A-52335FA626EA}"/>
                  </a:ext>
                </a:extLst>
              </p:cNvPr>
              <p:cNvSpPr txBox="1"/>
              <p:nvPr/>
            </p:nvSpPr>
            <p:spPr>
              <a:xfrm>
                <a:off x="628650" y="4492944"/>
                <a:ext cx="491769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/>
                  <a:t>Network graph is a complete graph.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/>
                  <a:t>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∈{0,1}</m:t>
                    </m:r>
                  </m:oMath>
                </a14:m>
                <a:r>
                  <a:rPr lang="en-US" sz="2400" dirty="0"/>
                  <a:t>.</a:t>
                </a: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0F054562-DDB0-4177-939A-52335FA626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4492944"/>
                <a:ext cx="4917693" cy="830997"/>
              </a:xfrm>
              <a:prstGeom prst="rect">
                <a:avLst/>
              </a:prstGeom>
              <a:blipFill>
                <a:blip r:embed="rId5"/>
                <a:stretch>
                  <a:fillRect l="-1611" t="-5882" r="-991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文本框 28">
            <a:extLst>
              <a:ext uri="{FF2B5EF4-FFF2-40B4-BE49-F238E27FC236}">
                <a16:creationId xmlns:a16="http://schemas.microsoft.com/office/drawing/2014/main" id="{AF4B861C-E9DC-420D-8C22-F7E57F6F21FF}"/>
              </a:ext>
            </a:extLst>
          </p:cNvPr>
          <p:cNvSpPr txBox="1"/>
          <p:nvPr/>
        </p:nvSpPr>
        <p:spPr>
          <a:xfrm rot="1084767">
            <a:off x="7959462" y="3433766"/>
            <a:ext cx="6543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000" b="1" dirty="0">
                <a:solidFill>
                  <a:srgbClr val="FF0000"/>
                </a:solidFill>
                <a:latin typeface="Arial Black" panose="020B0A04020102020204" pitchFamily="34" charset="0"/>
              </a:rPr>
              <a:t>?</a:t>
            </a:r>
            <a:endParaRPr lang="en-US" sz="60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57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287ADD-DB43-4697-ADDE-A175EEE3B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Online </a:t>
            </a:r>
            <a:br>
              <a:rPr lang="en-US" b="1" dirty="0"/>
            </a:br>
            <a:r>
              <a:rPr lang="en-US" b="1" dirty="0"/>
              <a:t>Algorithms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EDB8B0-4D84-40C2-A374-6185C58FB4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28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98784-35EE-4151-9B75-8AC8A602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Consensus without failures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E8379C85-7C9B-4120-8046-8559D512812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9"/>
                <a:ext cx="7886700" cy="2502535"/>
              </a:xfrm>
            </p:spPr>
            <p:txBody>
              <a:bodyPr/>
              <a:lstStyle/>
              <a:p>
                <a:r>
                  <a:rPr lang="en-GB" dirty="0"/>
                  <a:t>A set of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nodes each holding an initial value,</a:t>
                </a:r>
                <a:br>
                  <a:rPr lang="en-US" dirty="0"/>
                </a:br>
                <a:r>
                  <a:rPr lang="en-US" dirty="0"/>
                  <a:t>say node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has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. The goal is to let all these nodes output a common value.</a:t>
                </a:r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Termination:</a:t>
                </a:r>
                <a:r>
                  <a:rPr lang="en-US" dirty="0"/>
                  <a:t> each node eventually outputs some value.</a:t>
                </a:r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Agreement:</a:t>
                </a:r>
                <a:r>
                  <a:rPr lang="en-US" dirty="0"/>
                  <a:t> all nodes output same value.</a:t>
                </a:r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Validity:</a:t>
                </a:r>
                <a:r>
                  <a:rPr lang="en-US" dirty="0"/>
                  <a:t> nodes’ final value is some node’s initial value.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E8379C85-7C9B-4120-8046-8559D51281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9"/>
                <a:ext cx="7886700" cy="2502535"/>
              </a:xfrm>
              <a:blipFill>
                <a:blip r:embed="rId2"/>
                <a:stretch>
                  <a:fillRect l="-1391" t="-3893" b="-21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7" name="组合 66">
            <a:extLst>
              <a:ext uri="{FF2B5EF4-FFF2-40B4-BE49-F238E27FC236}">
                <a16:creationId xmlns:a16="http://schemas.microsoft.com/office/drawing/2014/main" id="{FBA0FBF9-BEB9-4BAA-A3AF-058FDC656094}"/>
              </a:ext>
            </a:extLst>
          </p:cNvPr>
          <p:cNvGrpSpPr/>
          <p:nvPr/>
        </p:nvGrpSpPr>
        <p:grpSpPr>
          <a:xfrm>
            <a:off x="6234672" y="4250174"/>
            <a:ext cx="2403299" cy="1988468"/>
            <a:chOff x="4586434" y="4504406"/>
            <a:chExt cx="2403299" cy="198846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C0CDC0AD-4E26-4E26-820A-3A7F763C6D1B}"/>
                </a:ext>
              </a:extLst>
            </p:cNvPr>
            <p:cNvSpPr/>
            <p:nvPr/>
          </p:nvSpPr>
          <p:spPr>
            <a:xfrm>
              <a:off x="4586434" y="526126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0</a:t>
              </a:r>
              <a:endParaRPr lang="zh-CN" altLang="en-US" dirty="0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E8A14D07-C716-4394-9ED1-630593127416}"/>
                </a:ext>
              </a:extLst>
            </p:cNvPr>
            <p:cNvSpPr/>
            <p:nvPr/>
          </p:nvSpPr>
          <p:spPr>
            <a:xfrm>
              <a:off x="6678006" y="526126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3EAA2CEA-CD21-444E-AD79-0E19D904B236}"/>
                </a:ext>
              </a:extLst>
            </p:cNvPr>
            <p:cNvSpPr/>
            <p:nvPr/>
          </p:nvSpPr>
          <p:spPr>
            <a:xfrm>
              <a:off x="5604279" y="4504406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0</a:t>
              </a:r>
              <a:endParaRPr lang="zh-CN" altLang="en-US" dirty="0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D1E9D1AB-0F4E-4FED-89A2-30FF034F9345}"/>
                </a:ext>
              </a:extLst>
            </p:cNvPr>
            <p:cNvSpPr/>
            <p:nvPr/>
          </p:nvSpPr>
          <p:spPr>
            <a:xfrm>
              <a:off x="6226924" y="6181146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3006C468-738B-4EC1-A9B8-FB1CC41A472E}"/>
                </a:ext>
              </a:extLst>
            </p:cNvPr>
            <p:cNvSpPr/>
            <p:nvPr/>
          </p:nvSpPr>
          <p:spPr>
            <a:xfrm>
              <a:off x="5000221" y="6181147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99F39BB3-0875-49DE-B480-06CF0D559F07}"/>
                </a:ext>
              </a:extLst>
            </p:cNvPr>
            <p:cNvCxnSpPr>
              <a:cxnSpLocks/>
              <a:stCxn id="18" idx="7"/>
              <a:endCxn id="22" idx="2"/>
            </p:cNvCxnSpPr>
            <p:nvPr/>
          </p:nvCxnSpPr>
          <p:spPr>
            <a:xfrm flipV="1">
              <a:off x="4852510" y="4660270"/>
              <a:ext cx="751769" cy="64664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6C702C15-7ED5-43FA-BE3E-62E3C8440831}"/>
                </a:ext>
              </a:extLst>
            </p:cNvPr>
            <p:cNvCxnSpPr>
              <a:cxnSpLocks/>
              <a:stCxn id="21" idx="1"/>
              <a:endCxn id="22" idx="6"/>
            </p:cNvCxnSpPr>
            <p:nvPr/>
          </p:nvCxnSpPr>
          <p:spPr>
            <a:xfrm flipH="1" flipV="1">
              <a:off x="5916006" y="4660270"/>
              <a:ext cx="807651" cy="64664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8C4901E6-81E4-4B55-829E-27066A1BC663}"/>
                </a:ext>
              </a:extLst>
            </p:cNvPr>
            <p:cNvCxnSpPr>
              <a:cxnSpLocks/>
              <a:stCxn id="18" idx="4"/>
              <a:endCxn id="26" idx="1"/>
            </p:cNvCxnSpPr>
            <p:nvPr/>
          </p:nvCxnSpPr>
          <p:spPr>
            <a:xfrm>
              <a:off x="4742298" y="5572992"/>
              <a:ext cx="303574" cy="65380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D7E1E4F-F0F4-4687-8E37-2BA861031291}"/>
                </a:ext>
              </a:extLst>
            </p:cNvPr>
            <p:cNvCxnSpPr>
              <a:cxnSpLocks/>
              <a:stCxn id="21" idx="4"/>
              <a:endCxn id="23" idx="7"/>
            </p:cNvCxnSpPr>
            <p:nvPr/>
          </p:nvCxnSpPr>
          <p:spPr>
            <a:xfrm flipH="1">
              <a:off x="6493000" y="5572992"/>
              <a:ext cx="340870" cy="6538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096F9538-994B-4935-A9C3-3FD165F91CC0}"/>
                </a:ext>
              </a:extLst>
            </p:cNvPr>
            <p:cNvCxnSpPr>
              <a:cxnSpLocks/>
              <a:stCxn id="23" idx="2"/>
              <a:endCxn id="26" idx="6"/>
            </p:cNvCxnSpPr>
            <p:nvPr/>
          </p:nvCxnSpPr>
          <p:spPr>
            <a:xfrm flipH="1">
              <a:off x="5311948" y="6337010"/>
              <a:ext cx="914976" cy="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6F8590E0-02D4-4656-B316-969390954B4A}"/>
                </a:ext>
              </a:extLst>
            </p:cNvPr>
            <p:cNvCxnSpPr>
              <a:cxnSpLocks/>
              <a:stCxn id="22" idx="3"/>
              <a:endCxn id="26" idx="0"/>
            </p:cNvCxnSpPr>
            <p:nvPr/>
          </p:nvCxnSpPr>
          <p:spPr>
            <a:xfrm flipH="1">
              <a:off x="5156085" y="4770482"/>
              <a:ext cx="493845" cy="141066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6813BBCD-982A-4CFF-8A4E-9BFCDB87E365}"/>
                </a:ext>
              </a:extLst>
            </p:cNvPr>
            <p:cNvCxnSpPr>
              <a:cxnSpLocks/>
              <a:stCxn id="22" idx="5"/>
              <a:endCxn id="23" idx="0"/>
            </p:cNvCxnSpPr>
            <p:nvPr/>
          </p:nvCxnSpPr>
          <p:spPr>
            <a:xfrm>
              <a:off x="5870355" y="4770482"/>
              <a:ext cx="512433" cy="141066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2A3726D2-6E41-4F18-AA9C-ECD843559D12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>
              <a:off x="4898161" y="5417129"/>
              <a:ext cx="177984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DA73CD1E-C236-404C-A244-F33FCA0A9F85}"/>
                </a:ext>
              </a:extLst>
            </p:cNvPr>
            <p:cNvCxnSpPr>
              <a:cxnSpLocks/>
              <a:stCxn id="18" idx="5"/>
              <a:endCxn id="23" idx="1"/>
            </p:cNvCxnSpPr>
            <p:nvPr/>
          </p:nvCxnSpPr>
          <p:spPr>
            <a:xfrm>
              <a:off x="4852510" y="5527341"/>
              <a:ext cx="1420065" cy="69945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3AFC85BF-86B7-41E5-BF84-D1D3EA29A5B2}"/>
                </a:ext>
              </a:extLst>
            </p:cNvPr>
            <p:cNvCxnSpPr>
              <a:cxnSpLocks/>
              <a:stCxn id="21" idx="3"/>
              <a:endCxn id="26" idx="7"/>
            </p:cNvCxnSpPr>
            <p:nvPr/>
          </p:nvCxnSpPr>
          <p:spPr>
            <a:xfrm flipH="1">
              <a:off x="5266297" y="5527341"/>
              <a:ext cx="1457360" cy="69945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8" name="文本框 67">
            <a:extLst>
              <a:ext uri="{FF2B5EF4-FFF2-40B4-BE49-F238E27FC236}">
                <a16:creationId xmlns:a16="http://schemas.microsoft.com/office/drawing/2014/main" id="{8942C6C1-E5D7-4BAB-BBE8-D23AA671D5FB}"/>
              </a:ext>
            </a:extLst>
          </p:cNvPr>
          <p:cNvSpPr txBox="1"/>
          <p:nvPr/>
        </p:nvSpPr>
        <p:spPr>
          <a:xfrm>
            <a:off x="628650" y="4331686"/>
            <a:ext cx="42401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GB" sz="2000" dirty="0">
                <a:solidFill>
                  <a:schemeClr val="accent2">
                    <a:lumMod val="75000"/>
                  </a:schemeClr>
                </a:solidFill>
              </a:rPr>
              <a:t>Assume there is no failure at all, </a:t>
            </a:r>
            <a:br>
              <a:rPr lang="en-GB" sz="20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GB" sz="2000" dirty="0">
                <a:solidFill>
                  <a:schemeClr val="accent2">
                    <a:lumMod val="75000"/>
                  </a:schemeClr>
                </a:solidFill>
              </a:rPr>
              <a:t>what algorithm can you come up with?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B83A84FA-2EDD-4EF7-B3B0-F9F98CA9CD40}"/>
              </a:ext>
            </a:extLst>
          </p:cNvPr>
          <p:cNvSpPr txBox="1"/>
          <p:nvPr/>
        </p:nvSpPr>
        <p:spPr>
          <a:xfrm>
            <a:off x="628650" y="5244408"/>
            <a:ext cx="56060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GB" sz="2000" dirty="0">
                <a:solidFill>
                  <a:srgbClr val="C00000"/>
                </a:solidFill>
              </a:rPr>
              <a:t>Each node simply sends its value to all other nodes,</a:t>
            </a:r>
            <a:br>
              <a:rPr lang="en-GB" sz="2000" dirty="0">
                <a:solidFill>
                  <a:srgbClr val="C00000"/>
                </a:solidFill>
              </a:rPr>
            </a:br>
            <a:r>
              <a:rPr lang="en-GB" sz="2000" dirty="0">
                <a:solidFill>
                  <a:srgbClr val="C00000"/>
                </a:solidFill>
              </a:rPr>
              <a:t>then decides output based on all received messages</a:t>
            </a:r>
            <a:br>
              <a:rPr lang="en-GB" sz="2000" dirty="0">
                <a:solidFill>
                  <a:srgbClr val="C00000"/>
                </a:solidFill>
              </a:rPr>
            </a:br>
            <a:r>
              <a:rPr lang="en-GB" sz="2000" dirty="0">
                <a:solidFill>
                  <a:srgbClr val="C00000"/>
                </a:solidFill>
              </a:rPr>
              <a:t>according to some pre-defined rule.</a:t>
            </a:r>
            <a:endParaRPr lang="en-US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032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57503C2-C37E-468A-92C0-0A895675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Sync. Consensus with crash failures</a:t>
            </a:r>
            <a:endParaRPr lang="en-US" sz="4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E16BA4-4337-4EFA-8D90-ECADD2E807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8650" y="1690689"/>
            <a:ext cx="4365160" cy="30750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72F783D-7359-4020-B260-D6751D6C69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58318" y="3228219"/>
            <a:ext cx="4357032" cy="30750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26" name="Picture 2" descr="Image result for sad face vs happy face">
            <a:extLst>
              <a:ext uri="{FF2B5EF4-FFF2-40B4-BE49-F238E27FC236}">
                <a16:creationId xmlns:a16="http://schemas.microsoft.com/office/drawing/2014/main" id="{E65F85D0-ED1B-4FA5-B9A0-AF1D70C792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336834" y="1690689"/>
            <a:ext cx="1198880" cy="118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sad face vs happy face">
            <a:extLst>
              <a:ext uri="{FF2B5EF4-FFF2-40B4-BE49-F238E27FC236}">
                <a16:creationId xmlns:a16="http://schemas.microsoft.com/office/drawing/2014/main" id="{E6B7E95A-7CC2-4366-8BB5-E6F5F2A973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794044" y="5114560"/>
            <a:ext cx="1198880" cy="118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416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">
                                      <p:cBhvr rctx="IE">
                                        <p:cTn id="1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">
                                      <p:cBhvr rctx="IE">
                                        <p:cTn id="20" dur="indefinite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98784-35EE-4151-9B75-8AC8A60240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2400" y="151765"/>
            <a:ext cx="7579360" cy="843915"/>
          </a:xfrm>
        </p:spPr>
        <p:txBody>
          <a:bodyPr>
            <a:normAutofit/>
          </a:bodyPr>
          <a:lstStyle/>
          <a:p>
            <a:pPr algn="ctr"/>
            <a:r>
              <a:rPr lang="en-GB" sz="4000" dirty="0"/>
              <a:t>Sync. consensus with crash failures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20F2EDD-B603-4A75-967B-D7D3F382601E}"/>
                  </a:ext>
                </a:extLst>
              </p:cNvPr>
              <p:cNvSpPr txBox="1"/>
              <p:nvPr/>
            </p:nvSpPr>
            <p:spPr>
              <a:xfrm>
                <a:off x="152400" y="987090"/>
                <a:ext cx="8392160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000" b="0" dirty="0"/>
                  <a:t>Assume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/>
                  <a:t> nodes each holding an initial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∈{0,1}</m:t>
                    </m:r>
                  </m:oMath>
                </a14:m>
                <a:r>
                  <a:rPr lang="en-US" sz="2000" dirty="0"/>
                  <a:t>, </a:t>
                </a:r>
                <a:br>
                  <a:rPr lang="en-US" sz="2000" dirty="0"/>
                </a:br>
                <a:r>
                  <a:rPr lang="en-US" sz="2000" dirty="0"/>
                  <a:t>and the goal is to output a common value.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Formally, satisfy termination, agreement, and validity.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Network is single-hop and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synchronous</a:t>
                </a:r>
                <a:r>
                  <a:rPr lang="en-US" sz="2000" dirty="0"/>
                  <a:t>, all nodes start simultaneously.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rgbClr val="C00000"/>
                    </a:solidFill>
                  </a:rPr>
                  <a:t>Among </a:t>
                </a:r>
                <a14:m>
                  <m:oMath xmlns:m="http://schemas.openxmlformats.org/officeDocument/2006/math">
                    <m:r>
                      <a:rPr lang="en-GB" sz="2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>
                    <a:solidFill>
                      <a:srgbClr val="C00000"/>
                    </a:solidFill>
                  </a:rPr>
                  <a:t> nodes, at most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may</a:t>
                </a:r>
                <a:r>
                  <a:rPr lang="en-US" sz="2000" dirty="0">
                    <a:solidFill>
                      <a:srgbClr val="C00000"/>
                    </a:solidFill>
                  </a:rPr>
                  <a:t> crash, where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20F2EDD-B603-4A75-967B-D7D3F38260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987090"/>
                <a:ext cx="8392160" cy="1631216"/>
              </a:xfrm>
              <a:prstGeom prst="rect">
                <a:avLst/>
              </a:prstGeom>
              <a:blipFill>
                <a:blip r:embed="rId2"/>
                <a:stretch>
                  <a:fillRect l="-654" t="-2239" b="-5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组合 5">
            <a:extLst>
              <a:ext uri="{FF2B5EF4-FFF2-40B4-BE49-F238E27FC236}">
                <a16:creationId xmlns:a16="http://schemas.microsoft.com/office/drawing/2014/main" id="{08B6A7CE-B560-463D-91C8-AF71F14F0D5C}"/>
              </a:ext>
            </a:extLst>
          </p:cNvPr>
          <p:cNvGrpSpPr/>
          <p:nvPr/>
        </p:nvGrpSpPr>
        <p:grpSpPr>
          <a:xfrm>
            <a:off x="6141261" y="3060294"/>
            <a:ext cx="2403299" cy="1988468"/>
            <a:chOff x="4586434" y="4504406"/>
            <a:chExt cx="2403299" cy="1988468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CF47346F-0D9D-4DB7-84BF-F2D3C4FC59B7}"/>
                </a:ext>
              </a:extLst>
            </p:cNvPr>
            <p:cNvSpPr/>
            <p:nvPr/>
          </p:nvSpPr>
          <p:spPr>
            <a:xfrm>
              <a:off x="4586434" y="526126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0</a:t>
              </a:r>
              <a:endParaRPr lang="zh-CN" altLang="en-US" dirty="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8BDD0F35-2EB7-4AC4-9523-639857F1F6C5}"/>
                </a:ext>
              </a:extLst>
            </p:cNvPr>
            <p:cNvSpPr/>
            <p:nvPr/>
          </p:nvSpPr>
          <p:spPr>
            <a:xfrm>
              <a:off x="6678006" y="526126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936A5FB-3D46-44E6-A253-9734846637AE}"/>
                </a:ext>
              </a:extLst>
            </p:cNvPr>
            <p:cNvSpPr/>
            <p:nvPr/>
          </p:nvSpPr>
          <p:spPr>
            <a:xfrm>
              <a:off x="5604279" y="4504406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0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2ADB31DA-9AF0-49EF-9A65-5C8B88EE488D}"/>
                </a:ext>
              </a:extLst>
            </p:cNvPr>
            <p:cNvSpPr/>
            <p:nvPr/>
          </p:nvSpPr>
          <p:spPr>
            <a:xfrm>
              <a:off x="6226924" y="6181146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185EDCA-453D-4AD3-9E8B-EF4BF9B1725E}"/>
                </a:ext>
              </a:extLst>
            </p:cNvPr>
            <p:cNvSpPr/>
            <p:nvPr/>
          </p:nvSpPr>
          <p:spPr>
            <a:xfrm>
              <a:off x="5000221" y="6181147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CF2EE7A-D842-4C42-A466-9F772D94DA13}"/>
                </a:ext>
              </a:extLst>
            </p:cNvPr>
            <p:cNvCxnSpPr>
              <a:cxnSpLocks/>
              <a:stCxn id="7" idx="7"/>
              <a:endCxn id="9" idx="2"/>
            </p:cNvCxnSpPr>
            <p:nvPr/>
          </p:nvCxnSpPr>
          <p:spPr>
            <a:xfrm flipV="1">
              <a:off x="4852510" y="4660270"/>
              <a:ext cx="751769" cy="64664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01F879F-CDC3-487A-A9D7-8C18F40982A1}"/>
                </a:ext>
              </a:extLst>
            </p:cNvPr>
            <p:cNvCxnSpPr>
              <a:cxnSpLocks/>
              <a:stCxn id="8" idx="1"/>
              <a:endCxn id="9" idx="6"/>
            </p:cNvCxnSpPr>
            <p:nvPr/>
          </p:nvCxnSpPr>
          <p:spPr>
            <a:xfrm flipH="1" flipV="1">
              <a:off x="5916006" y="4660270"/>
              <a:ext cx="807651" cy="64664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6280CEC0-7EEC-42EA-833D-300F34E407E0}"/>
                </a:ext>
              </a:extLst>
            </p:cNvPr>
            <p:cNvCxnSpPr>
              <a:cxnSpLocks/>
              <a:stCxn id="7" idx="4"/>
              <a:endCxn id="11" idx="1"/>
            </p:cNvCxnSpPr>
            <p:nvPr/>
          </p:nvCxnSpPr>
          <p:spPr>
            <a:xfrm>
              <a:off x="4742298" y="5572992"/>
              <a:ext cx="303574" cy="65380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7EE80779-8724-41E7-BB85-29BD0993D405}"/>
                </a:ext>
              </a:extLst>
            </p:cNvPr>
            <p:cNvCxnSpPr>
              <a:cxnSpLocks/>
              <a:stCxn id="8" idx="4"/>
              <a:endCxn id="10" idx="7"/>
            </p:cNvCxnSpPr>
            <p:nvPr/>
          </p:nvCxnSpPr>
          <p:spPr>
            <a:xfrm flipH="1">
              <a:off x="6493000" y="5572992"/>
              <a:ext cx="340870" cy="6538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09D596B1-069D-4355-89AF-BFE9F00E8979}"/>
                </a:ext>
              </a:extLst>
            </p:cNvPr>
            <p:cNvCxnSpPr>
              <a:cxnSpLocks/>
              <a:stCxn id="10" idx="2"/>
              <a:endCxn id="11" idx="6"/>
            </p:cNvCxnSpPr>
            <p:nvPr/>
          </p:nvCxnSpPr>
          <p:spPr>
            <a:xfrm flipH="1">
              <a:off x="5311948" y="6337010"/>
              <a:ext cx="914976" cy="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FFFF5A4-08AE-46DF-9396-BA2C2F2DAB29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 flipH="1">
              <a:off x="5156085" y="4770482"/>
              <a:ext cx="493845" cy="141066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EBA145F-8F16-4E4E-87FB-BFB50426B17E}"/>
                </a:ext>
              </a:extLst>
            </p:cNvPr>
            <p:cNvCxnSpPr>
              <a:cxnSpLocks/>
              <a:stCxn id="9" idx="5"/>
              <a:endCxn id="10" idx="0"/>
            </p:cNvCxnSpPr>
            <p:nvPr/>
          </p:nvCxnSpPr>
          <p:spPr>
            <a:xfrm>
              <a:off x="5870355" y="4770482"/>
              <a:ext cx="512433" cy="141066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41598CAF-C70D-4D11-A140-1A8E6801F3FE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>
              <a:off x="4898161" y="5417129"/>
              <a:ext cx="177984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516268E-4715-4515-9DD8-B4041A0B7641}"/>
                </a:ext>
              </a:extLst>
            </p:cNvPr>
            <p:cNvCxnSpPr>
              <a:cxnSpLocks/>
              <a:stCxn id="7" idx="5"/>
              <a:endCxn id="10" idx="1"/>
            </p:cNvCxnSpPr>
            <p:nvPr/>
          </p:nvCxnSpPr>
          <p:spPr>
            <a:xfrm>
              <a:off x="4852510" y="5527341"/>
              <a:ext cx="1420065" cy="69945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3B882CCA-C634-483F-8C46-AB100B2041BF}"/>
                </a:ext>
              </a:extLst>
            </p:cNvPr>
            <p:cNvCxnSpPr>
              <a:cxnSpLocks/>
              <a:stCxn id="8" idx="3"/>
              <a:endCxn id="11" idx="7"/>
            </p:cNvCxnSpPr>
            <p:nvPr/>
          </p:nvCxnSpPr>
          <p:spPr>
            <a:xfrm flipH="1">
              <a:off x="5266297" y="5527341"/>
              <a:ext cx="1457360" cy="69945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E8E1A311-5AA8-4F61-8FF1-F07C46B5E43F}"/>
                  </a:ext>
                </a:extLst>
              </p:cNvPr>
              <p:cNvSpPr/>
              <p:nvPr/>
            </p:nvSpPr>
            <p:spPr>
              <a:xfrm>
                <a:off x="270799" y="2848094"/>
                <a:ext cx="5669756" cy="241286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Aft>
                    <a:spcPts val="600"/>
                  </a:spcAft>
                </a:pPr>
                <a:r>
                  <a:rPr lang="en-GB" sz="2000" b="1" u="sng" dirty="0">
                    <a:solidFill>
                      <a:schemeClr val="tx1"/>
                    </a:solidFill>
                  </a:rPr>
                  <a:t>Execute at each node </a:t>
                </a:r>
                <a14:m>
                  <m:oMath xmlns:m="http://schemas.openxmlformats.org/officeDocument/2006/math">
                    <m:r>
                      <a:rPr lang="en-GB" sz="2000" b="1" i="1" u="sng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r>
                  <a:rPr lang="en-US" sz="2000" b="1" u="sng" dirty="0">
                    <a:solidFill>
                      <a:schemeClr val="tx1"/>
                    </a:solidFill>
                  </a:rPr>
                  <a:t>:</a:t>
                </a:r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←1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while (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   Send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to all nodes.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   Wait until receive all messages sent in this round.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  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min of above received values, and current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</a:p>
              <a:p>
                <a:r>
                  <a:rPr lang="en-GB" b="0" dirty="0">
                    <a:solidFill>
                      <a:schemeClr val="tx1"/>
                    </a:solidFill>
                  </a:rPr>
                  <a:t>   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Output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as final decision.</a:t>
                </a:r>
              </a:p>
            </p:txBody>
          </p:sp>
        </mc:Choice>
        <mc:Fallback xmlns="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E8E1A311-5AA8-4F61-8FF1-F07C46B5E4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799" y="2848094"/>
                <a:ext cx="5669756" cy="2412868"/>
              </a:xfrm>
              <a:prstGeom prst="rect">
                <a:avLst/>
              </a:prstGeom>
              <a:blipFill>
                <a:blip r:embed="rId3"/>
                <a:stretch>
                  <a:fillRect l="-964" t="-1003" b="-2757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C0B66D7E-D5B9-4DF3-BEB6-91A7C9B8F872}"/>
                  </a:ext>
                </a:extLst>
              </p:cNvPr>
              <p:cNvSpPr txBox="1"/>
              <p:nvPr/>
            </p:nvSpPr>
            <p:spPr>
              <a:xfrm>
                <a:off x="270799" y="5572689"/>
                <a:ext cx="827376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olidFill>
                      <a:schemeClr val="accent1">
                        <a:lumMod val="75000"/>
                      </a:schemeClr>
                    </a:solidFill>
                  </a:rPr>
                  <a:t>If this algorithm is correct, </a:t>
                </a:r>
                <a:br>
                  <a:rPr lang="en-GB" sz="2400" dirty="0">
                    <a:solidFill>
                      <a:schemeClr val="accent1">
                        <a:lumMod val="75000"/>
                      </a:schemeClr>
                    </a:solidFill>
                  </a:rPr>
                </a:br>
                <a:r>
                  <a:rPr lang="en-GB" sz="2400" dirty="0">
                    <a:solidFill>
                      <a:schemeClr val="accent1">
                        <a:lumMod val="75000"/>
                      </a:schemeClr>
                    </a:solidFill>
                  </a:rPr>
                  <a:t>then it achieves crash resilient consensus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sz="2400" dirty="0">
                    <a:solidFill>
                      <a:schemeClr val="accent1">
                        <a:lumMod val="75000"/>
                      </a:schemeClr>
                    </a:solidFill>
                  </a:rPr>
                  <a:t> rounds!</a:t>
                </a:r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C0B66D7E-D5B9-4DF3-BEB6-91A7C9B8F8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799" y="5572689"/>
                <a:ext cx="8273761" cy="830997"/>
              </a:xfrm>
              <a:prstGeom prst="rect">
                <a:avLst/>
              </a:prstGeom>
              <a:blipFill>
                <a:blip r:embed="rId4"/>
                <a:stretch>
                  <a:fillRect l="-1105" t="-588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014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20F2EDD-B603-4A75-967B-D7D3F382601E}"/>
                  </a:ext>
                </a:extLst>
              </p:cNvPr>
              <p:cNvSpPr txBox="1"/>
              <p:nvPr/>
            </p:nvSpPr>
            <p:spPr>
              <a:xfrm>
                <a:off x="132080" y="133650"/>
                <a:ext cx="8392160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b="0" dirty="0"/>
                  <a:t>Assume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 nodes each holding an initial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∈{0,1}</m:t>
                    </m:r>
                  </m:oMath>
                </a14:m>
                <a:r>
                  <a:rPr lang="en-US" dirty="0"/>
                  <a:t>, </a:t>
                </a:r>
                <a:br>
                  <a:rPr lang="en-US" dirty="0"/>
                </a:br>
                <a:r>
                  <a:rPr lang="en-US" dirty="0"/>
                  <a:t>and the goal is to output a common value.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Formally, satisfy termination, agreement, and validity.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Network is single-hop and </a:t>
                </a:r>
                <a:r>
                  <a:rPr lang="en-US" dirty="0">
                    <a:solidFill>
                      <a:srgbClr val="C00000"/>
                    </a:solidFill>
                  </a:rPr>
                  <a:t>synchronous</a:t>
                </a:r>
                <a:r>
                  <a:rPr lang="en-US" dirty="0"/>
                  <a:t>, all nodes start simultaneously.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C00000"/>
                    </a:solidFill>
                  </a:rPr>
                  <a:t>Among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>
                    <a:solidFill>
                      <a:srgbClr val="C00000"/>
                    </a:solidFill>
                  </a:rPr>
                  <a:t> nodes, at most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>
                    <a:solidFill>
                      <a:srgbClr val="C00000"/>
                    </a:solidFill>
                  </a:rPr>
                  <a:t> </a:t>
                </a:r>
                <a:r>
                  <a:rPr lang="en-US" b="1" dirty="0">
                    <a:solidFill>
                      <a:srgbClr val="C00000"/>
                    </a:solidFill>
                  </a:rPr>
                  <a:t>may</a:t>
                </a:r>
                <a:r>
                  <a:rPr lang="en-US" dirty="0">
                    <a:solidFill>
                      <a:srgbClr val="C00000"/>
                    </a:solidFill>
                  </a:rPr>
                  <a:t> crash, where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GB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GB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dirty="0">
                    <a:solidFill>
                      <a:srgbClr val="C00000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20F2EDD-B603-4A75-967B-D7D3F38260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080" y="133650"/>
                <a:ext cx="8392160" cy="1477328"/>
              </a:xfrm>
              <a:prstGeom prst="rect">
                <a:avLst/>
              </a:prstGeom>
              <a:blipFill>
                <a:blip r:embed="rId2"/>
                <a:stretch>
                  <a:fillRect l="-509" t="-2479" b="-57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组合 5">
            <a:extLst>
              <a:ext uri="{FF2B5EF4-FFF2-40B4-BE49-F238E27FC236}">
                <a16:creationId xmlns:a16="http://schemas.microsoft.com/office/drawing/2014/main" id="{08B6A7CE-B560-463D-91C8-AF71F14F0D5C}"/>
              </a:ext>
            </a:extLst>
          </p:cNvPr>
          <p:cNvGrpSpPr/>
          <p:nvPr/>
        </p:nvGrpSpPr>
        <p:grpSpPr>
          <a:xfrm>
            <a:off x="6120941" y="1963014"/>
            <a:ext cx="2403299" cy="1988468"/>
            <a:chOff x="4586434" y="4504406"/>
            <a:chExt cx="2403299" cy="1988468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CF47346F-0D9D-4DB7-84BF-F2D3C4FC59B7}"/>
                </a:ext>
              </a:extLst>
            </p:cNvPr>
            <p:cNvSpPr/>
            <p:nvPr/>
          </p:nvSpPr>
          <p:spPr>
            <a:xfrm>
              <a:off x="4586434" y="526126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0</a:t>
              </a:r>
              <a:endParaRPr lang="zh-CN" altLang="en-US" dirty="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8BDD0F35-2EB7-4AC4-9523-639857F1F6C5}"/>
                </a:ext>
              </a:extLst>
            </p:cNvPr>
            <p:cNvSpPr/>
            <p:nvPr/>
          </p:nvSpPr>
          <p:spPr>
            <a:xfrm>
              <a:off x="6678006" y="526126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936A5FB-3D46-44E6-A253-9734846637AE}"/>
                </a:ext>
              </a:extLst>
            </p:cNvPr>
            <p:cNvSpPr/>
            <p:nvPr/>
          </p:nvSpPr>
          <p:spPr>
            <a:xfrm>
              <a:off x="5604279" y="4504406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0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2ADB31DA-9AF0-49EF-9A65-5C8B88EE488D}"/>
                </a:ext>
              </a:extLst>
            </p:cNvPr>
            <p:cNvSpPr/>
            <p:nvPr/>
          </p:nvSpPr>
          <p:spPr>
            <a:xfrm>
              <a:off x="6226924" y="6181146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185EDCA-453D-4AD3-9E8B-EF4BF9B1725E}"/>
                </a:ext>
              </a:extLst>
            </p:cNvPr>
            <p:cNvSpPr/>
            <p:nvPr/>
          </p:nvSpPr>
          <p:spPr>
            <a:xfrm>
              <a:off x="5000221" y="6181147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CF2EE7A-D842-4C42-A466-9F772D94DA13}"/>
                </a:ext>
              </a:extLst>
            </p:cNvPr>
            <p:cNvCxnSpPr>
              <a:cxnSpLocks/>
              <a:stCxn id="7" idx="7"/>
              <a:endCxn id="9" idx="2"/>
            </p:cNvCxnSpPr>
            <p:nvPr/>
          </p:nvCxnSpPr>
          <p:spPr>
            <a:xfrm flipV="1">
              <a:off x="4852510" y="4660270"/>
              <a:ext cx="751769" cy="64664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01F879F-CDC3-487A-A9D7-8C18F40982A1}"/>
                </a:ext>
              </a:extLst>
            </p:cNvPr>
            <p:cNvCxnSpPr>
              <a:cxnSpLocks/>
              <a:stCxn id="8" idx="1"/>
              <a:endCxn id="9" idx="6"/>
            </p:cNvCxnSpPr>
            <p:nvPr/>
          </p:nvCxnSpPr>
          <p:spPr>
            <a:xfrm flipH="1" flipV="1">
              <a:off x="5916006" y="4660270"/>
              <a:ext cx="807651" cy="64664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6280CEC0-7EEC-42EA-833D-300F34E407E0}"/>
                </a:ext>
              </a:extLst>
            </p:cNvPr>
            <p:cNvCxnSpPr>
              <a:cxnSpLocks/>
              <a:stCxn id="7" idx="4"/>
              <a:endCxn id="11" idx="1"/>
            </p:cNvCxnSpPr>
            <p:nvPr/>
          </p:nvCxnSpPr>
          <p:spPr>
            <a:xfrm>
              <a:off x="4742298" y="5572992"/>
              <a:ext cx="303574" cy="65380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7EE80779-8724-41E7-BB85-29BD0993D405}"/>
                </a:ext>
              </a:extLst>
            </p:cNvPr>
            <p:cNvCxnSpPr>
              <a:cxnSpLocks/>
              <a:stCxn id="8" idx="4"/>
              <a:endCxn id="10" idx="7"/>
            </p:cNvCxnSpPr>
            <p:nvPr/>
          </p:nvCxnSpPr>
          <p:spPr>
            <a:xfrm flipH="1">
              <a:off x="6493000" y="5572992"/>
              <a:ext cx="340870" cy="6538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09D596B1-069D-4355-89AF-BFE9F00E8979}"/>
                </a:ext>
              </a:extLst>
            </p:cNvPr>
            <p:cNvCxnSpPr>
              <a:cxnSpLocks/>
              <a:stCxn id="10" idx="2"/>
              <a:endCxn id="11" idx="6"/>
            </p:cNvCxnSpPr>
            <p:nvPr/>
          </p:nvCxnSpPr>
          <p:spPr>
            <a:xfrm flipH="1">
              <a:off x="5311948" y="6337010"/>
              <a:ext cx="914976" cy="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FFFF5A4-08AE-46DF-9396-BA2C2F2DAB29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 flipH="1">
              <a:off x="5156085" y="4770482"/>
              <a:ext cx="493845" cy="141066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EBA145F-8F16-4E4E-87FB-BFB50426B17E}"/>
                </a:ext>
              </a:extLst>
            </p:cNvPr>
            <p:cNvCxnSpPr>
              <a:cxnSpLocks/>
              <a:stCxn id="9" idx="5"/>
              <a:endCxn id="10" idx="0"/>
            </p:cNvCxnSpPr>
            <p:nvPr/>
          </p:nvCxnSpPr>
          <p:spPr>
            <a:xfrm>
              <a:off x="5870355" y="4770482"/>
              <a:ext cx="512433" cy="141066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41598CAF-C70D-4D11-A140-1A8E6801F3FE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>
              <a:off x="4898161" y="5417129"/>
              <a:ext cx="177984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516268E-4715-4515-9DD8-B4041A0B7641}"/>
                </a:ext>
              </a:extLst>
            </p:cNvPr>
            <p:cNvCxnSpPr>
              <a:cxnSpLocks/>
              <a:stCxn id="7" idx="5"/>
              <a:endCxn id="10" idx="1"/>
            </p:cNvCxnSpPr>
            <p:nvPr/>
          </p:nvCxnSpPr>
          <p:spPr>
            <a:xfrm>
              <a:off x="4852510" y="5527341"/>
              <a:ext cx="1420065" cy="69945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3B882CCA-C634-483F-8C46-AB100B2041BF}"/>
                </a:ext>
              </a:extLst>
            </p:cNvPr>
            <p:cNvCxnSpPr>
              <a:cxnSpLocks/>
              <a:stCxn id="8" idx="3"/>
              <a:endCxn id="11" idx="7"/>
            </p:cNvCxnSpPr>
            <p:nvPr/>
          </p:nvCxnSpPr>
          <p:spPr>
            <a:xfrm flipH="1">
              <a:off x="5266297" y="5527341"/>
              <a:ext cx="1457360" cy="69945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E8E1A311-5AA8-4F61-8FF1-F07C46B5E43F}"/>
                  </a:ext>
                </a:extLst>
              </p:cNvPr>
              <p:cNvSpPr/>
              <p:nvPr/>
            </p:nvSpPr>
            <p:spPr>
              <a:xfrm>
                <a:off x="250479" y="1750814"/>
                <a:ext cx="5669756" cy="241286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Aft>
                    <a:spcPts val="600"/>
                  </a:spcAft>
                </a:pPr>
                <a:r>
                  <a:rPr lang="en-GB" sz="2000" b="1" u="sng" dirty="0">
                    <a:solidFill>
                      <a:schemeClr val="tx1"/>
                    </a:solidFill>
                  </a:rPr>
                  <a:t>Execute at each node </a:t>
                </a:r>
                <a14:m>
                  <m:oMath xmlns:m="http://schemas.openxmlformats.org/officeDocument/2006/math">
                    <m:r>
                      <a:rPr lang="en-GB" sz="2000" b="1" i="1" u="sng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r>
                  <a:rPr lang="en-US" sz="2000" b="1" u="sng" dirty="0">
                    <a:solidFill>
                      <a:schemeClr val="tx1"/>
                    </a:solidFill>
                  </a:rPr>
                  <a:t>:</a:t>
                </a:r>
              </a:p>
              <a:p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←1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while (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   Send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to all nodes.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   Wait until receive all messages sent in this round.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  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min of above received values, and current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</a:p>
              <a:p>
                <a:r>
                  <a:rPr lang="en-GB" dirty="0">
                    <a:solidFill>
                      <a:schemeClr val="tx1"/>
                    </a:solidFill>
                  </a:rPr>
                  <a:t>   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Output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as final decision.</a:t>
                </a:r>
              </a:p>
            </p:txBody>
          </p:sp>
        </mc:Choice>
        <mc:Fallback xmlns="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E8E1A311-5AA8-4F61-8FF1-F07C46B5E4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479" y="1750814"/>
                <a:ext cx="5669756" cy="2412868"/>
              </a:xfrm>
              <a:prstGeom prst="rect">
                <a:avLst/>
              </a:prstGeom>
              <a:blipFill>
                <a:blip r:embed="rId3"/>
                <a:stretch>
                  <a:fillRect l="-965" t="-1003" b="-2757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本框 23">
            <a:extLst>
              <a:ext uri="{FF2B5EF4-FFF2-40B4-BE49-F238E27FC236}">
                <a16:creationId xmlns:a16="http://schemas.microsoft.com/office/drawing/2014/main" id="{B7D3D4EF-A135-4C93-8B92-373F53E1BD34}"/>
              </a:ext>
            </a:extLst>
          </p:cNvPr>
          <p:cNvSpPr txBox="1"/>
          <p:nvPr/>
        </p:nvSpPr>
        <p:spPr>
          <a:xfrm>
            <a:off x="250479" y="4339210"/>
            <a:ext cx="8385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chemeClr val="tx1"/>
                </a:solidFill>
              </a:rPr>
              <a:t>Definition 1:</a:t>
            </a:r>
            <a:r>
              <a:rPr lang="en-GB" sz="2000" dirty="0">
                <a:solidFill>
                  <a:schemeClr val="tx1"/>
                </a:solidFill>
              </a:rPr>
              <a:t> call a round </a:t>
            </a:r>
            <a:r>
              <a:rPr lang="en-GB" sz="2000" i="1" dirty="0">
                <a:solidFill>
                  <a:schemeClr val="tx1"/>
                </a:solidFill>
              </a:rPr>
              <a:t>clean</a:t>
            </a:r>
            <a:r>
              <a:rPr lang="en-GB" sz="2000" dirty="0">
                <a:solidFill>
                  <a:schemeClr val="tx1"/>
                </a:solidFill>
              </a:rPr>
              <a:t> if in that round no node crashes.</a:t>
            </a:r>
            <a:endParaRPr lang="en-US" sz="20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13F9999D-5D73-4D2F-87BB-1FEF6B795447}"/>
                  </a:ext>
                </a:extLst>
              </p:cNvPr>
              <p:cNvSpPr txBox="1"/>
              <p:nvPr/>
            </p:nvSpPr>
            <p:spPr>
              <a:xfrm>
                <a:off x="250479" y="4739320"/>
                <a:ext cx="838552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accent6">
                        <a:lumMod val="75000"/>
                      </a:schemeClr>
                    </a:solidFill>
                  </a:rPr>
                  <a:t>Claim 1</a:t>
                </a:r>
                <a:r>
                  <a:rPr lang="en-GB" sz="2000" b="1" dirty="0">
                    <a:solidFill>
                      <a:schemeClr val="tx1"/>
                    </a:solidFill>
                  </a:rPr>
                  <a:t>:</a:t>
                </a:r>
                <a:r>
                  <a:rPr lang="en-GB" sz="2000" dirty="0">
                    <a:solidFill>
                      <a:schemeClr val="tx1"/>
                    </a:solidFill>
                  </a:rPr>
                  <a:t> by the end of a clean round, all active nodes have identical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GB" sz="2000" dirty="0">
                    <a:solidFill>
                      <a:schemeClr val="tx1"/>
                    </a:solidFill>
                  </a:rPr>
                  <a:t> value.</a:t>
                </a:r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13F9999D-5D73-4D2F-87BB-1FEF6B7954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479" y="4739320"/>
                <a:ext cx="8385521" cy="400110"/>
              </a:xfrm>
              <a:prstGeom prst="rect">
                <a:avLst/>
              </a:prstGeom>
              <a:blipFill>
                <a:blip r:embed="rId4"/>
                <a:stretch>
                  <a:fillRect l="-727" t="-7576" b="-2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075827B9-B2CA-4EA3-9BD9-FDD1839BE031}"/>
                  </a:ext>
                </a:extLst>
              </p:cNvPr>
              <p:cNvSpPr txBox="1"/>
              <p:nvPr/>
            </p:nvSpPr>
            <p:spPr>
              <a:xfrm>
                <a:off x="250479" y="5139430"/>
                <a:ext cx="838552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accent6">
                        <a:lumMod val="75000"/>
                      </a:schemeClr>
                    </a:solidFill>
                  </a:rPr>
                  <a:t>Claim 2</a:t>
                </a:r>
                <a:r>
                  <a:rPr lang="en-GB" sz="2000" b="1" dirty="0">
                    <a:solidFill>
                      <a:schemeClr val="tx1"/>
                    </a:solidFill>
                  </a:rPr>
                  <a:t>:</a:t>
                </a:r>
                <a:r>
                  <a:rPr lang="en-GB" sz="2000" dirty="0">
                    <a:solidFill>
                      <a:schemeClr val="tx1"/>
                    </a:solidFill>
                  </a:rPr>
                  <a:t> if all active nodes have identical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GB" sz="2000" dirty="0">
                    <a:solidFill>
                      <a:schemeClr val="tx1"/>
                    </a:solidFill>
                  </a:rPr>
                  <a:t> value at the beginning of a round, then all active nodes have identical </a:t>
                </a: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GB" sz="2000" dirty="0"/>
                  <a:t> value by the end of that round, and this </a:t>
                </a: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GB" sz="2000" dirty="0"/>
                  <a:t> value is the one they had at the beginning of the round</a:t>
                </a:r>
                <a:r>
                  <a:rPr lang="en-GB" sz="2000" dirty="0">
                    <a:solidFill>
                      <a:schemeClr val="tx1"/>
                    </a:solidFill>
                  </a:rPr>
                  <a:t>.</a:t>
                </a:r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075827B9-B2CA-4EA3-9BD9-FDD1839BE0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479" y="5139430"/>
                <a:ext cx="8385521" cy="1015663"/>
              </a:xfrm>
              <a:prstGeom prst="rect">
                <a:avLst/>
              </a:prstGeom>
              <a:blipFill>
                <a:blip r:embed="rId5"/>
                <a:stretch>
                  <a:fillRect l="-727" t="-2994" r="-1453" b="-9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文本框 26">
            <a:extLst>
              <a:ext uri="{FF2B5EF4-FFF2-40B4-BE49-F238E27FC236}">
                <a16:creationId xmlns:a16="http://schemas.microsoft.com/office/drawing/2014/main" id="{44B7C1E6-D0BA-47DC-B37D-E59B54CD8CAF}"/>
              </a:ext>
            </a:extLst>
          </p:cNvPr>
          <p:cNvSpPr txBox="1"/>
          <p:nvPr/>
        </p:nvSpPr>
        <p:spPr>
          <a:xfrm>
            <a:off x="250479" y="6155093"/>
            <a:ext cx="8273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Termination, agreement, and validity can be easily proved now!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60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98784-35EE-4151-9B75-8AC8A60240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2400" y="151765"/>
            <a:ext cx="7579360" cy="843915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solidFill>
                  <a:schemeClr val="accent2">
                    <a:lumMod val="75000"/>
                  </a:schemeClr>
                </a:solidFill>
              </a:rPr>
              <a:t>Async.</a:t>
            </a:r>
            <a:r>
              <a:rPr lang="en-GB" sz="4000" dirty="0"/>
              <a:t> consensus with crash failures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20F2EDD-B603-4A75-967B-D7D3F382601E}"/>
                  </a:ext>
                </a:extLst>
              </p:cNvPr>
              <p:cNvSpPr txBox="1"/>
              <p:nvPr/>
            </p:nvSpPr>
            <p:spPr>
              <a:xfrm>
                <a:off x="152400" y="987090"/>
                <a:ext cx="8392160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000" b="0" dirty="0"/>
                  <a:t>Assume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/>
                  <a:t> nodes each holding an initial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∈{0,1}</m:t>
                    </m:r>
                  </m:oMath>
                </a14:m>
                <a:r>
                  <a:rPr lang="en-US" sz="2000" dirty="0"/>
                  <a:t>, </a:t>
                </a:r>
                <a:br>
                  <a:rPr lang="en-US" sz="2000" dirty="0"/>
                </a:br>
                <a:r>
                  <a:rPr lang="en-US" sz="2000" dirty="0"/>
                  <a:t>and the goal is to output a common value.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Formally, satisfy termination, agreement, and validity.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Network is single-hop and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asynchronous</a:t>
                </a:r>
                <a:r>
                  <a:rPr lang="en-US" sz="2000" dirty="0"/>
                  <a:t>, all nodes start simultaneously.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rgbClr val="C00000"/>
                    </a:solidFill>
                  </a:rPr>
                  <a:t>Among </a:t>
                </a:r>
                <a14:m>
                  <m:oMath xmlns:m="http://schemas.openxmlformats.org/officeDocument/2006/math">
                    <m:r>
                      <a:rPr lang="en-GB" sz="2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>
                    <a:solidFill>
                      <a:srgbClr val="C00000"/>
                    </a:solidFill>
                  </a:rPr>
                  <a:t> nodes, at most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may</a:t>
                </a:r>
                <a:r>
                  <a:rPr lang="en-US" sz="2000" dirty="0">
                    <a:solidFill>
                      <a:srgbClr val="C00000"/>
                    </a:solidFill>
                  </a:rPr>
                  <a:t> crash, where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20F2EDD-B603-4A75-967B-D7D3F38260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987090"/>
                <a:ext cx="8392160" cy="1631216"/>
              </a:xfrm>
              <a:prstGeom prst="rect">
                <a:avLst/>
              </a:prstGeom>
              <a:blipFill>
                <a:blip r:embed="rId2"/>
                <a:stretch>
                  <a:fillRect l="-654" t="-2239" b="-5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组合 5">
            <a:extLst>
              <a:ext uri="{FF2B5EF4-FFF2-40B4-BE49-F238E27FC236}">
                <a16:creationId xmlns:a16="http://schemas.microsoft.com/office/drawing/2014/main" id="{08B6A7CE-B560-463D-91C8-AF71F14F0D5C}"/>
              </a:ext>
            </a:extLst>
          </p:cNvPr>
          <p:cNvGrpSpPr/>
          <p:nvPr/>
        </p:nvGrpSpPr>
        <p:grpSpPr>
          <a:xfrm>
            <a:off x="6141261" y="3060294"/>
            <a:ext cx="2403299" cy="1988468"/>
            <a:chOff x="4586434" y="4504406"/>
            <a:chExt cx="2403299" cy="1988468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CF47346F-0D9D-4DB7-84BF-F2D3C4FC59B7}"/>
                </a:ext>
              </a:extLst>
            </p:cNvPr>
            <p:cNvSpPr/>
            <p:nvPr/>
          </p:nvSpPr>
          <p:spPr>
            <a:xfrm>
              <a:off x="4586434" y="526126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0</a:t>
              </a:r>
              <a:endParaRPr lang="zh-CN" altLang="en-US" dirty="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8BDD0F35-2EB7-4AC4-9523-639857F1F6C5}"/>
                </a:ext>
              </a:extLst>
            </p:cNvPr>
            <p:cNvSpPr/>
            <p:nvPr/>
          </p:nvSpPr>
          <p:spPr>
            <a:xfrm>
              <a:off x="6678006" y="5261265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936A5FB-3D46-44E6-A253-9734846637AE}"/>
                </a:ext>
              </a:extLst>
            </p:cNvPr>
            <p:cNvSpPr/>
            <p:nvPr/>
          </p:nvSpPr>
          <p:spPr>
            <a:xfrm>
              <a:off x="5604279" y="4504406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0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2ADB31DA-9AF0-49EF-9A65-5C8B88EE488D}"/>
                </a:ext>
              </a:extLst>
            </p:cNvPr>
            <p:cNvSpPr/>
            <p:nvPr/>
          </p:nvSpPr>
          <p:spPr>
            <a:xfrm>
              <a:off x="6226924" y="6181146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185EDCA-453D-4AD3-9E8B-EF4BF9B1725E}"/>
                </a:ext>
              </a:extLst>
            </p:cNvPr>
            <p:cNvSpPr/>
            <p:nvPr/>
          </p:nvSpPr>
          <p:spPr>
            <a:xfrm>
              <a:off x="5000221" y="6181147"/>
              <a:ext cx="311727" cy="311727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altLang="zh-CN" dirty="0"/>
                <a:t>1</a:t>
              </a:r>
              <a:endParaRPr lang="zh-CN" altLang="en-US" dirty="0"/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CF2EE7A-D842-4C42-A466-9F772D94DA13}"/>
                </a:ext>
              </a:extLst>
            </p:cNvPr>
            <p:cNvCxnSpPr>
              <a:cxnSpLocks/>
              <a:stCxn id="7" idx="7"/>
              <a:endCxn id="9" idx="2"/>
            </p:cNvCxnSpPr>
            <p:nvPr/>
          </p:nvCxnSpPr>
          <p:spPr>
            <a:xfrm flipV="1">
              <a:off x="4852510" y="4660270"/>
              <a:ext cx="751769" cy="64664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01F879F-CDC3-487A-A9D7-8C18F40982A1}"/>
                </a:ext>
              </a:extLst>
            </p:cNvPr>
            <p:cNvCxnSpPr>
              <a:cxnSpLocks/>
              <a:stCxn id="8" idx="1"/>
              <a:endCxn id="9" idx="6"/>
            </p:cNvCxnSpPr>
            <p:nvPr/>
          </p:nvCxnSpPr>
          <p:spPr>
            <a:xfrm flipH="1" flipV="1">
              <a:off x="5916006" y="4660270"/>
              <a:ext cx="807651" cy="64664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6280CEC0-7EEC-42EA-833D-300F34E407E0}"/>
                </a:ext>
              </a:extLst>
            </p:cNvPr>
            <p:cNvCxnSpPr>
              <a:cxnSpLocks/>
              <a:stCxn id="7" idx="4"/>
              <a:endCxn id="11" idx="1"/>
            </p:cNvCxnSpPr>
            <p:nvPr/>
          </p:nvCxnSpPr>
          <p:spPr>
            <a:xfrm>
              <a:off x="4742298" y="5572992"/>
              <a:ext cx="303574" cy="65380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7EE80779-8724-41E7-BB85-29BD0993D405}"/>
                </a:ext>
              </a:extLst>
            </p:cNvPr>
            <p:cNvCxnSpPr>
              <a:cxnSpLocks/>
              <a:stCxn id="8" idx="4"/>
              <a:endCxn id="10" idx="7"/>
            </p:cNvCxnSpPr>
            <p:nvPr/>
          </p:nvCxnSpPr>
          <p:spPr>
            <a:xfrm flipH="1">
              <a:off x="6493000" y="5572992"/>
              <a:ext cx="340870" cy="6538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09D596B1-069D-4355-89AF-BFE9F00E8979}"/>
                </a:ext>
              </a:extLst>
            </p:cNvPr>
            <p:cNvCxnSpPr>
              <a:cxnSpLocks/>
              <a:stCxn id="10" idx="2"/>
              <a:endCxn id="11" idx="6"/>
            </p:cNvCxnSpPr>
            <p:nvPr/>
          </p:nvCxnSpPr>
          <p:spPr>
            <a:xfrm flipH="1">
              <a:off x="5311948" y="6337010"/>
              <a:ext cx="914976" cy="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FFFF5A4-08AE-46DF-9396-BA2C2F2DAB29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 flipH="1">
              <a:off x="5156085" y="4770482"/>
              <a:ext cx="493845" cy="141066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EBA145F-8F16-4E4E-87FB-BFB50426B17E}"/>
                </a:ext>
              </a:extLst>
            </p:cNvPr>
            <p:cNvCxnSpPr>
              <a:cxnSpLocks/>
              <a:stCxn id="9" idx="5"/>
              <a:endCxn id="10" idx="0"/>
            </p:cNvCxnSpPr>
            <p:nvPr/>
          </p:nvCxnSpPr>
          <p:spPr>
            <a:xfrm>
              <a:off x="5870355" y="4770482"/>
              <a:ext cx="512433" cy="141066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41598CAF-C70D-4D11-A140-1A8E6801F3FE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>
              <a:off x="4898161" y="5417129"/>
              <a:ext cx="177984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516268E-4715-4515-9DD8-B4041A0B7641}"/>
                </a:ext>
              </a:extLst>
            </p:cNvPr>
            <p:cNvCxnSpPr>
              <a:cxnSpLocks/>
              <a:stCxn id="7" idx="5"/>
              <a:endCxn id="10" idx="1"/>
            </p:cNvCxnSpPr>
            <p:nvPr/>
          </p:nvCxnSpPr>
          <p:spPr>
            <a:xfrm>
              <a:off x="4852510" y="5527341"/>
              <a:ext cx="1420065" cy="69945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3B882CCA-C634-483F-8C46-AB100B2041BF}"/>
                </a:ext>
              </a:extLst>
            </p:cNvPr>
            <p:cNvCxnSpPr>
              <a:cxnSpLocks/>
              <a:stCxn id="8" idx="3"/>
              <a:endCxn id="11" idx="7"/>
            </p:cNvCxnSpPr>
            <p:nvPr/>
          </p:nvCxnSpPr>
          <p:spPr>
            <a:xfrm flipH="1">
              <a:off x="5266297" y="5527341"/>
              <a:ext cx="1457360" cy="69945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E8E1A311-5AA8-4F61-8FF1-F07C46B5E43F}"/>
                  </a:ext>
                </a:extLst>
              </p:cNvPr>
              <p:cNvSpPr/>
              <p:nvPr/>
            </p:nvSpPr>
            <p:spPr>
              <a:xfrm>
                <a:off x="270799" y="2848094"/>
                <a:ext cx="5669756" cy="241286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Aft>
                    <a:spcPts val="600"/>
                  </a:spcAft>
                </a:pPr>
                <a:r>
                  <a:rPr lang="en-GB" sz="2000" b="1" u="sng" dirty="0">
                    <a:solidFill>
                      <a:schemeClr val="tx1"/>
                    </a:solidFill>
                  </a:rPr>
                  <a:t>Execute at each node </a:t>
                </a:r>
                <a14:m>
                  <m:oMath xmlns:m="http://schemas.openxmlformats.org/officeDocument/2006/math">
                    <m:r>
                      <a:rPr lang="en-GB" sz="2000" b="1" i="1" u="sng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r>
                  <a:rPr lang="en-US" sz="2000" b="1" u="sng" dirty="0">
                    <a:solidFill>
                      <a:schemeClr val="tx1"/>
                    </a:solidFill>
                  </a:rPr>
                  <a:t>:</a:t>
                </a:r>
              </a:p>
              <a:p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←1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while (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   Send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to all nodes.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   Wait until receive all messages sent in this round.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  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min of above received values, and current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</a:p>
              <a:p>
                <a:r>
                  <a:rPr lang="en-GB" dirty="0">
                    <a:solidFill>
                      <a:schemeClr val="tx1"/>
                    </a:solidFill>
                  </a:rPr>
                  <a:t>   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←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𝑟𝑜𝑢𝑛𝑑</m:t>
                    </m:r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Output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𝑜𝑢𝑡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as final decision.</a:t>
                </a:r>
              </a:p>
            </p:txBody>
          </p:sp>
        </mc:Choice>
        <mc:Fallback xmlns=""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E8E1A311-5AA8-4F61-8FF1-F07C46B5E4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799" y="2848094"/>
                <a:ext cx="5669756" cy="2412868"/>
              </a:xfrm>
              <a:prstGeom prst="rect">
                <a:avLst/>
              </a:prstGeom>
              <a:blipFill>
                <a:blip r:embed="rId3"/>
                <a:stretch>
                  <a:fillRect l="-964" t="-1003" b="-2757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文本框 22">
            <a:extLst>
              <a:ext uri="{FF2B5EF4-FFF2-40B4-BE49-F238E27FC236}">
                <a16:creationId xmlns:a16="http://schemas.microsoft.com/office/drawing/2014/main" id="{C0B66D7E-D5B9-4DF3-BEB6-91A7C9B8F872}"/>
              </a:ext>
            </a:extLst>
          </p:cNvPr>
          <p:cNvSpPr txBox="1"/>
          <p:nvPr/>
        </p:nvSpPr>
        <p:spPr>
          <a:xfrm>
            <a:off x="270799" y="5572689"/>
            <a:ext cx="8273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The above algorithm no longer works!</a:t>
            </a:r>
          </a:p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Specifically, nodes might never stop, violating termination. 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FF8845D6-DB25-47CD-A619-C9B8D9DF4371}"/>
              </a:ext>
            </a:extLst>
          </p:cNvPr>
          <p:cNvSpPr/>
          <p:nvPr/>
        </p:nvSpPr>
        <p:spPr>
          <a:xfrm>
            <a:off x="460896" y="4017811"/>
            <a:ext cx="4815710" cy="437971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29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B616A7-598E-4A70-9579-738AD73A3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5027"/>
            <a:ext cx="7886700" cy="940843"/>
          </a:xfrm>
        </p:spPr>
        <p:txBody>
          <a:bodyPr/>
          <a:lstStyle/>
          <a:p>
            <a:r>
              <a:rPr lang="en-GB" dirty="0"/>
              <a:t>FLP Impossibility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4B8FFC2-217C-4C9F-832A-A5960F69DE68}"/>
                  </a:ext>
                </a:extLst>
              </p:cNvPr>
              <p:cNvSpPr txBox="1"/>
              <p:nvPr/>
            </p:nvSpPr>
            <p:spPr>
              <a:xfrm>
                <a:off x="628650" y="1055870"/>
                <a:ext cx="8392160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000" b="0" dirty="0"/>
                  <a:t>Assume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/>
                  <a:t> nodes each holding an initial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∈{0,1}</m:t>
                    </m:r>
                  </m:oMath>
                </a14:m>
                <a:r>
                  <a:rPr lang="en-US" sz="2000" dirty="0"/>
                  <a:t>, </a:t>
                </a:r>
                <a:br>
                  <a:rPr lang="en-US" sz="2000" dirty="0"/>
                </a:br>
                <a:r>
                  <a:rPr lang="en-US" sz="2000" dirty="0"/>
                  <a:t>and the goal is to output a common value.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Formally, satisfy termination, agreement, and validity.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Network is single-hop and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asynchronous</a:t>
                </a:r>
                <a:r>
                  <a:rPr lang="en-US" sz="2000" dirty="0"/>
                  <a:t>, all nodes start simultaneously.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/>
                    </a:solidFill>
                  </a:rPr>
                  <a:t>Among </a:t>
                </a:r>
                <a14:m>
                  <m:oMath xmlns:m="http://schemas.openxmlformats.org/officeDocument/2006/math">
                    <m:r>
                      <a:rPr lang="en-GB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>
                    <a:solidFill>
                      <a:schemeClr val="tx1"/>
                    </a:solidFill>
                  </a:rPr>
                  <a:t> nodes, at most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may crash, where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4B8FFC2-217C-4C9F-832A-A5960F69DE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055870"/>
                <a:ext cx="8392160" cy="1631216"/>
              </a:xfrm>
              <a:prstGeom prst="rect">
                <a:avLst/>
              </a:prstGeom>
              <a:blipFill>
                <a:blip r:embed="rId2"/>
                <a:stretch>
                  <a:fillRect l="-654" t="-1866" b="-5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6E5CD051-D75F-4029-A966-D4F4131239BA}"/>
                  </a:ext>
                </a:extLst>
              </p:cNvPr>
              <p:cNvSpPr txBox="1"/>
              <p:nvPr/>
            </p:nvSpPr>
            <p:spPr>
              <a:xfrm>
                <a:off x="628650" y="2769032"/>
                <a:ext cx="82737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olidFill>
                      <a:schemeClr val="accent1">
                        <a:lumMod val="75000"/>
                      </a:schemeClr>
                    </a:solidFill>
                  </a:rPr>
                  <a:t>In fact, no algorithm will work, even when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400" dirty="0">
                    <a:solidFill>
                      <a:schemeClr val="accent1">
                        <a:lumMod val="75000"/>
                      </a:schemeClr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6E5CD051-D75F-4029-A966-D4F4131239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2769032"/>
                <a:ext cx="8273761" cy="461665"/>
              </a:xfrm>
              <a:prstGeom prst="rect">
                <a:avLst/>
              </a:prstGeom>
              <a:blipFill>
                <a:blip r:embed="rId3"/>
                <a:stretch>
                  <a:fillRect l="-1105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EC26FE66-2302-4C31-96D1-DEB026C671C7}"/>
              </a:ext>
            </a:extLst>
          </p:cNvPr>
          <p:cNvSpPr txBox="1"/>
          <p:nvPr/>
        </p:nvSpPr>
        <p:spPr>
          <a:xfrm>
            <a:off x="628650" y="3312643"/>
            <a:ext cx="7886700" cy="707886"/>
          </a:xfrm>
          <a:prstGeom prst="rect">
            <a:avLst/>
          </a:prstGeom>
          <a:noFill/>
          <a:ln w="12700">
            <a:solidFill>
              <a:schemeClr val="accent6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chemeClr val="accent6">
                    <a:lumMod val="50000"/>
                  </a:schemeClr>
                </a:solidFill>
              </a:rPr>
              <a:t>Theorem: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 in asynchronous message passing model, there is no consensus algorithm that can tolerate even a single crash failure.</a:t>
            </a:r>
            <a:endParaRPr lang="en-U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D4780C9-6484-4752-AD8F-EE864FE729A8}"/>
              </a:ext>
            </a:extLst>
          </p:cNvPr>
          <p:cNvSpPr txBox="1"/>
          <p:nvPr/>
        </p:nvSpPr>
        <p:spPr>
          <a:xfrm>
            <a:off x="586740" y="4170915"/>
            <a:ext cx="79286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Proved by Michael </a:t>
            </a:r>
            <a:r>
              <a:rPr lang="en-GB" sz="2400" b="1" dirty="0"/>
              <a:t>F</a:t>
            </a:r>
            <a:r>
              <a:rPr lang="en-GB" sz="2000" dirty="0"/>
              <a:t>ischer, Nancy </a:t>
            </a:r>
            <a:r>
              <a:rPr lang="en-GB" sz="2400" b="1" dirty="0"/>
              <a:t>L</a:t>
            </a:r>
            <a:r>
              <a:rPr lang="en-GB" sz="2000" dirty="0"/>
              <a:t>ynch, and Michael </a:t>
            </a:r>
            <a:r>
              <a:rPr lang="en-GB" sz="2400" b="1" dirty="0"/>
              <a:t>P</a:t>
            </a:r>
            <a:r>
              <a:rPr lang="en-GB" sz="2000" dirty="0"/>
              <a:t>aterson in 1983,</a:t>
            </a:r>
            <a:br>
              <a:rPr lang="en-GB" sz="2000" dirty="0"/>
            </a:br>
            <a:r>
              <a:rPr lang="en-GB" sz="2000" dirty="0"/>
              <a:t>in paper “</a:t>
            </a:r>
            <a:r>
              <a:rPr lang="en-US" sz="2000" dirty="0"/>
              <a:t>Impossibility of Distributed Consensus with One Faulty Process</a:t>
            </a:r>
            <a:r>
              <a:rPr lang="en-GB" sz="2000" dirty="0"/>
              <a:t>”.</a:t>
            </a:r>
            <a:endParaRPr lang="en-US" sz="2000" dirty="0"/>
          </a:p>
        </p:txBody>
      </p:sp>
      <p:pic>
        <p:nvPicPr>
          <p:cNvPr id="2050" name="Picture 2" descr="https://seas.yale.edu/sites/default/files/imagecache/person/fischer-web.jpg">
            <a:extLst>
              <a:ext uri="{FF2B5EF4-FFF2-40B4-BE49-F238E27FC236}">
                <a16:creationId xmlns:a16="http://schemas.microsoft.com/office/drawing/2014/main" id="{9D8FF812-BA1D-48BB-95EF-A94F1EC0A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8650" y="5115039"/>
            <a:ext cx="1459360" cy="14593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2" name="Picture 4" descr="Image result for Michael Paterson flp">
            <a:extLst>
              <a:ext uri="{FF2B5EF4-FFF2-40B4-BE49-F238E27FC236}">
                <a16:creationId xmlns:a16="http://schemas.microsoft.com/office/drawing/2014/main" id="{B5DF48B6-E018-44C8-80EB-270E3FEAEB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6"/>
          <a:stretch/>
        </p:blipFill>
        <p:spPr bwMode="auto">
          <a:xfrm>
            <a:off x="2320462" y="5115038"/>
            <a:ext cx="1459361" cy="145936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4" name="Picture 6" descr="Michael Paterson">
            <a:extLst>
              <a:ext uri="{FF2B5EF4-FFF2-40B4-BE49-F238E27FC236}">
                <a16:creationId xmlns:a16="http://schemas.microsoft.com/office/drawing/2014/main" id="{439FEA6F-3927-4528-BB65-A3484EAA7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35849" y="5115038"/>
            <a:ext cx="1459361" cy="145936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6A9F4C5-8232-4B19-ACF7-88F9380BCD0E}"/>
              </a:ext>
            </a:extLst>
          </p:cNvPr>
          <p:cNvSpPr txBox="1"/>
          <p:nvPr/>
        </p:nvSpPr>
        <p:spPr>
          <a:xfrm>
            <a:off x="5751236" y="5090742"/>
            <a:ext cx="31511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The fundamental difficulty is that a node missing a message cannot know whether it’s due to delay or failure.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91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 animBg="1"/>
      <p:bldP spid="6" grpId="0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9B8E1C22-9BB9-466A-8074-F3BCE7DB1B87}"/>
              </a:ext>
            </a:extLst>
          </p:cNvPr>
          <p:cNvSpPr/>
          <p:nvPr/>
        </p:nvSpPr>
        <p:spPr>
          <a:xfrm>
            <a:off x="2612390" y="2265479"/>
            <a:ext cx="1394460" cy="48163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000C521-9CC0-4EC5-B1E1-499BF09D7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But, wait a minute…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651D9CFD-1156-4157-9A58-199B76A9A65A}"/>
                  </a:ext>
                </a:extLst>
              </p:cNvPr>
              <p:cNvSpPr txBox="1"/>
              <p:nvPr/>
            </p:nvSpPr>
            <p:spPr>
              <a:xfrm>
                <a:off x="628650" y="1690689"/>
                <a:ext cx="8392160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000" b="0" dirty="0"/>
                  <a:t>Assume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/>
                  <a:t> nodes each holding an initial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∈{0,1}</m:t>
                    </m:r>
                  </m:oMath>
                </a14:m>
                <a:r>
                  <a:rPr lang="en-US" sz="2000" dirty="0"/>
                  <a:t>, </a:t>
                </a:r>
                <a:br>
                  <a:rPr lang="en-US" sz="2000" dirty="0"/>
                </a:br>
                <a:r>
                  <a:rPr lang="en-US" sz="2000" dirty="0"/>
                  <a:t>and the goal is to output a common value.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Formally, satisfy termination, agreement, and validity.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Network is single-hop and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asynchronous</a:t>
                </a:r>
                <a:r>
                  <a:rPr lang="en-US" sz="2000" dirty="0"/>
                  <a:t>, all nodes start simultaneously.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/>
                    </a:solidFill>
                  </a:rPr>
                  <a:t>Among </a:t>
                </a:r>
                <a14:m>
                  <m:oMath xmlns:m="http://schemas.openxmlformats.org/officeDocument/2006/math">
                    <m:r>
                      <a:rPr lang="en-GB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>
                    <a:solidFill>
                      <a:schemeClr val="tx1"/>
                    </a:solidFill>
                  </a:rPr>
                  <a:t> nodes, at most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may crash, where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651D9CFD-1156-4157-9A58-199B76A9A6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690689"/>
                <a:ext cx="8392160" cy="1631216"/>
              </a:xfrm>
              <a:prstGeom prst="rect">
                <a:avLst/>
              </a:prstGeom>
              <a:blipFill>
                <a:blip r:embed="rId2"/>
                <a:stretch>
                  <a:fillRect l="-654" t="-1866" b="-5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0961D682-FE68-4F4F-B3D9-12E4E2EA7C92}"/>
              </a:ext>
            </a:extLst>
          </p:cNvPr>
          <p:cNvSpPr txBox="1"/>
          <p:nvPr/>
        </p:nvSpPr>
        <p:spPr>
          <a:xfrm>
            <a:off x="628650" y="3536096"/>
            <a:ext cx="7886700" cy="707886"/>
          </a:xfrm>
          <a:prstGeom prst="rect">
            <a:avLst/>
          </a:prstGeom>
          <a:noFill/>
          <a:ln w="12700">
            <a:solidFill>
              <a:schemeClr val="accent6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chemeClr val="accent6">
                    <a:lumMod val="50000"/>
                  </a:schemeClr>
                </a:solidFill>
              </a:rPr>
              <a:t>FLP Impossibility: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 in asynchronous message passing model, there is no consensus algorithm that can tolerate even a single crash failure.</a:t>
            </a:r>
            <a:endParaRPr lang="en-U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74E261-2DDA-411F-811D-9DC6C84E625E}"/>
              </a:ext>
            </a:extLst>
          </p:cNvPr>
          <p:cNvSpPr txBox="1"/>
          <p:nvPr/>
        </p:nvSpPr>
        <p:spPr>
          <a:xfrm>
            <a:off x="538504" y="4647468"/>
            <a:ext cx="50856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Real world networks are asynchronous,</a:t>
            </a:r>
            <a:br>
              <a:rPr lang="en-GB" sz="2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real world has consensus problems,</a:t>
            </a:r>
            <a:br>
              <a:rPr lang="en-GB" sz="2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yet these problems are solved!!! 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413723A-A26F-4D7C-A05C-322A23A80075}"/>
              </a:ext>
            </a:extLst>
          </p:cNvPr>
          <p:cNvGrpSpPr/>
          <p:nvPr/>
        </p:nvGrpSpPr>
        <p:grpSpPr>
          <a:xfrm>
            <a:off x="5417451" y="4693905"/>
            <a:ext cx="3097899" cy="1451917"/>
            <a:chOff x="4140994" y="4463096"/>
            <a:chExt cx="4330859" cy="2029778"/>
          </a:xfrm>
        </p:grpSpPr>
        <p:pic>
          <p:nvPicPr>
            <p:cNvPr id="7" name="Picture 4" descr="http://clipart-library.com/data_images/119397.png">
              <a:extLst>
                <a:ext uri="{FF2B5EF4-FFF2-40B4-BE49-F238E27FC236}">
                  <a16:creationId xmlns:a16="http://schemas.microsoft.com/office/drawing/2014/main" id="{30E4644F-FA48-459C-912D-7972BE826B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82653" y="4463096"/>
              <a:ext cx="448627" cy="6877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http://clipart-library.com/data_images/119397.png">
              <a:extLst>
                <a:ext uri="{FF2B5EF4-FFF2-40B4-BE49-F238E27FC236}">
                  <a16:creationId xmlns:a16="http://schemas.microsoft.com/office/drawing/2014/main" id="{AC77560A-F47A-468B-B3AF-734CB25220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0653" y="5805128"/>
              <a:ext cx="448627" cy="6877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 descr="http://clipart-library.com/data_images/119397.png">
              <a:extLst>
                <a:ext uri="{FF2B5EF4-FFF2-40B4-BE49-F238E27FC236}">
                  <a16:creationId xmlns:a16="http://schemas.microsoft.com/office/drawing/2014/main" id="{790E074D-F6EC-4AF1-ADF5-193D2628D9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7533" y="5805128"/>
              <a:ext cx="448627" cy="6877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93B77DB6-C89B-46F9-B1AD-F70CECE0DC82}"/>
                </a:ext>
              </a:extLst>
            </p:cNvPr>
            <p:cNvCxnSpPr>
              <a:cxnSpLocks/>
              <a:stCxn id="7" idx="1"/>
              <a:endCxn id="8" idx="0"/>
            </p:cNvCxnSpPr>
            <p:nvPr/>
          </p:nvCxnSpPr>
          <p:spPr>
            <a:xfrm flipH="1">
              <a:off x="5444967" y="4806969"/>
              <a:ext cx="537686" cy="998159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EA75BA70-8D86-4993-AC39-39738A5D3A65}"/>
                </a:ext>
              </a:extLst>
            </p:cNvPr>
            <p:cNvCxnSpPr>
              <a:cxnSpLocks/>
              <a:stCxn id="9" idx="0"/>
              <a:endCxn id="7" idx="3"/>
            </p:cNvCxnSpPr>
            <p:nvPr/>
          </p:nvCxnSpPr>
          <p:spPr>
            <a:xfrm flipH="1" flipV="1">
              <a:off x="6431280" y="4806969"/>
              <a:ext cx="720567" cy="998159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DF8290A3-8DC3-46AA-BEAE-FF5C1427A9C0}"/>
                </a:ext>
              </a:extLst>
            </p:cNvPr>
            <p:cNvCxnSpPr>
              <a:cxnSpLocks/>
              <a:stCxn id="9" idx="1"/>
              <a:endCxn id="8" idx="3"/>
            </p:cNvCxnSpPr>
            <p:nvPr/>
          </p:nvCxnSpPr>
          <p:spPr>
            <a:xfrm flipH="1">
              <a:off x="5669280" y="6149001"/>
              <a:ext cx="1258253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6" descr="Image result for user clipart">
              <a:extLst>
                <a:ext uri="{FF2B5EF4-FFF2-40B4-BE49-F238E27FC236}">
                  <a16:creationId xmlns:a16="http://schemas.microsoft.com/office/drawing/2014/main" id="{5103BF1B-6673-4FF6-BF18-0E2E5C96D1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40994" y="5849281"/>
              <a:ext cx="599440" cy="599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6" descr="Image result for user clipart">
              <a:extLst>
                <a:ext uri="{FF2B5EF4-FFF2-40B4-BE49-F238E27FC236}">
                  <a16:creationId xmlns:a16="http://schemas.microsoft.com/office/drawing/2014/main" id="{DD407CFE-88B9-42C6-A94A-524300E58D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2413" y="5849281"/>
              <a:ext cx="599440" cy="599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B97F0096-6732-4471-A2DC-326C4EA46521}"/>
                </a:ext>
              </a:extLst>
            </p:cNvPr>
            <p:cNvCxnSpPr>
              <a:cxnSpLocks/>
              <a:stCxn id="8" idx="1"/>
              <a:endCxn id="13" idx="3"/>
            </p:cNvCxnSpPr>
            <p:nvPr/>
          </p:nvCxnSpPr>
          <p:spPr>
            <a:xfrm flipH="1">
              <a:off x="4740434" y="6149001"/>
              <a:ext cx="480219" cy="0"/>
            </a:xfrm>
            <a:prstGeom prst="straightConnector1">
              <a:avLst/>
            </a:prstGeom>
            <a:ln w="28575">
              <a:solidFill>
                <a:schemeClr val="accent2">
                  <a:lumMod val="75000"/>
                </a:schemeClr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E47DFADB-7E73-4916-B3C9-1E0A94330765}"/>
                </a:ext>
              </a:extLst>
            </p:cNvPr>
            <p:cNvCxnSpPr>
              <a:cxnSpLocks/>
              <a:stCxn id="9" idx="3"/>
              <a:endCxn id="14" idx="1"/>
            </p:cNvCxnSpPr>
            <p:nvPr/>
          </p:nvCxnSpPr>
          <p:spPr>
            <a:xfrm>
              <a:off x="7376160" y="6149001"/>
              <a:ext cx="496253" cy="0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9678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6">
            <a:extLst>
              <a:ext uri="{FF2B5EF4-FFF2-40B4-BE49-F238E27FC236}">
                <a16:creationId xmlns:a16="http://schemas.microsoft.com/office/drawing/2014/main" id="{778775CF-C2DD-4FD5-8815-85C9082033ED}"/>
              </a:ext>
            </a:extLst>
          </p:cNvPr>
          <p:cNvSpPr/>
          <p:nvPr/>
        </p:nvSpPr>
        <p:spPr>
          <a:xfrm>
            <a:off x="2643213" y="2265479"/>
            <a:ext cx="1394460" cy="48163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BF8E166-488C-4D5B-8F20-ED9EF429C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Paxos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41E2E047-3B84-45F4-BE45-8D00F3D05FC2}"/>
                  </a:ext>
                </a:extLst>
              </p:cNvPr>
              <p:cNvSpPr txBox="1"/>
              <p:nvPr/>
            </p:nvSpPr>
            <p:spPr>
              <a:xfrm>
                <a:off x="628650" y="1690689"/>
                <a:ext cx="8392160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000" b="0" dirty="0"/>
                  <a:t>Assume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/>
                  <a:t> nodes each holding an initial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∈{0,1}</m:t>
                    </m:r>
                  </m:oMath>
                </a14:m>
                <a:r>
                  <a:rPr lang="en-US" sz="2000" dirty="0"/>
                  <a:t>, </a:t>
                </a:r>
                <a:br>
                  <a:rPr lang="en-US" sz="2000" dirty="0"/>
                </a:br>
                <a:r>
                  <a:rPr lang="en-US" sz="2000" dirty="0"/>
                  <a:t>and the goal is to output a common value.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rgbClr val="FF0000"/>
                    </a:solidFill>
                  </a:rPr>
                  <a:t>Formally, satisfy </a:t>
                </a:r>
                <a:r>
                  <a:rPr lang="en-US" sz="2000" b="1" dirty="0">
                    <a:solidFill>
                      <a:srgbClr val="FF0000"/>
                    </a:solidFill>
                  </a:rPr>
                  <a:t>termination</a:t>
                </a:r>
                <a:r>
                  <a:rPr lang="en-US" sz="2000" dirty="0">
                    <a:solidFill>
                      <a:srgbClr val="FF0000"/>
                    </a:solidFill>
                  </a:rPr>
                  <a:t>, agreement, and validity.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Network is single-hop and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asynchronous</a:t>
                </a:r>
                <a:r>
                  <a:rPr lang="en-US" sz="2000" dirty="0"/>
                  <a:t>, all nodes start simultaneously.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/>
                    </a:solidFill>
                  </a:rPr>
                  <a:t>Among </a:t>
                </a:r>
                <a14:m>
                  <m:oMath xmlns:m="http://schemas.openxmlformats.org/officeDocument/2006/math">
                    <m:r>
                      <a:rPr lang="en-GB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>
                    <a:solidFill>
                      <a:schemeClr val="tx1"/>
                    </a:solidFill>
                  </a:rPr>
                  <a:t> nodes, at most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may crash, where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41E2E047-3B84-45F4-BE45-8D00F3D05F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690689"/>
                <a:ext cx="8392160" cy="1631216"/>
              </a:xfrm>
              <a:prstGeom prst="rect">
                <a:avLst/>
              </a:prstGeom>
              <a:blipFill>
                <a:blip r:embed="rId2"/>
                <a:stretch>
                  <a:fillRect l="-654" t="-1866" b="-5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CC4EC155-ACDB-49ED-A79E-08442BBC13AD}"/>
              </a:ext>
            </a:extLst>
          </p:cNvPr>
          <p:cNvSpPr txBox="1"/>
          <p:nvPr/>
        </p:nvSpPr>
        <p:spPr>
          <a:xfrm>
            <a:off x="628650" y="3429000"/>
            <a:ext cx="7886700" cy="707886"/>
          </a:xfrm>
          <a:prstGeom prst="rect">
            <a:avLst/>
          </a:prstGeom>
          <a:noFill/>
          <a:ln w="12700">
            <a:solidFill>
              <a:schemeClr val="accent6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chemeClr val="accent6">
                    <a:lumMod val="50000"/>
                  </a:schemeClr>
                </a:solidFill>
              </a:rPr>
              <a:t>FLP Impossibility: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 in asynchronous message passing model, there is no consensus algorithm that can tolerate even a single crash failure.</a:t>
            </a:r>
            <a:endParaRPr lang="en-U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24BB971-E1BA-450C-B89A-516EF0040625}"/>
              </a:ext>
            </a:extLst>
          </p:cNvPr>
          <p:cNvSpPr txBox="1"/>
          <p:nvPr/>
        </p:nvSpPr>
        <p:spPr>
          <a:xfrm>
            <a:off x="628650" y="4399265"/>
            <a:ext cx="433317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err="1"/>
              <a:t>Paxos</a:t>
            </a:r>
            <a:r>
              <a:rPr lang="en-GB" sz="2000" dirty="0"/>
              <a:t> gives up “</a:t>
            </a:r>
            <a:r>
              <a:rPr lang="en-GB" sz="2000" dirty="0">
                <a:solidFill>
                  <a:srgbClr val="FF0000"/>
                </a:solidFill>
              </a:rPr>
              <a:t>termination</a:t>
            </a:r>
            <a:r>
              <a:rPr lang="en-GB" sz="2000" dirty="0"/>
              <a:t>”:</a:t>
            </a:r>
            <a:br>
              <a:rPr lang="en-GB" sz="2000" dirty="0"/>
            </a:br>
            <a:r>
              <a:rPr lang="en-GB" sz="2000" dirty="0"/>
              <a:t>nodes may never stop in extreme cases,</a:t>
            </a:r>
            <a:br>
              <a:rPr lang="en-GB" sz="2000" dirty="0"/>
            </a:br>
            <a:r>
              <a:rPr lang="en-GB" sz="2000" dirty="0"/>
              <a:t>but nodes always output correct values,</a:t>
            </a:r>
            <a:br>
              <a:rPr lang="en-GB" sz="2000" dirty="0"/>
            </a:br>
            <a:r>
              <a:rPr lang="en-GB" sz="2000" dirty="0"/>
              <a:t>if they ever output any values.</a:t>
            </a:r>
            <a:endParaRPr lang="en-US" sz="2000" dirty="0"/>
          </a:p>
        </p:txBody>
      </p:sp>
      <p:pic>
        <p:nvPicPr>
          <p:cNvPr id="3074" name="Picture 2" descr="https://upload.wikimedia.org/wikipedia/commons/5/50/Leslie_Lamport.jpg">
            <a:extLst>
              <a:ext uri="{FF2B5EF4-FFF2-40B4-BE49-F238E27FC236}">
                <a16:creationId xmlns:a16="http://schemas.microsoft.com/office/drawing/2014/main" id="{826417EA-CA5E-475B-994D-4BB73C40FD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25529" y="4499293"/>
            <a:ext cx="1993581" cy="19935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BDC828C-4714-4C6D-BC2C-00C08AB7B17C}"/>
              </a:ext>
            </a:extLst>
          </p:cNvPr>
          <p:cNvSpPr txBox="1"/>
          <p:nvPr/>
        </p:nvSpPr>
        <p:spPr>
          <a:xfrm>
            <a:off x="628650" y="5784988"/>
            <a:ext cx="39876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err="1"/>
              <a:t>Paxos</a:t>
            </a:r>
            <a:r>
              <a:rPr lang="en-GB" sz="2000" dirty="0"/>
              <a:t> is proposed by Leslie </a:t>
            </a:r>
            <a:r>
              <a:rPr lang="en-GB" sz="2000" dirty="0" err="1"/>
              <a:t>Lamport</a:t>
            </a:r>
            <a:r>
              <a:rPr lang="en-GB" sz="2000" dirty="0"/>
              <a:t>.</a:t>
            </a:r>
          </a:p>
          <a:p>
            <a:r>
              <a:rPr lang="en-GB" sz="2000" dirty="0"/>
              <a:t>It is both easy and difficult :P</a:t>
            </a:r>
            <a:endParaRPr lang="en-US" sz="2000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2376F54-03BD-4AC2-8F51-9B5CE91894D3}"/>
              </a:ext>
            </a:extLst>
          </p:cNvPr>
          <p:cNvGrpSpPr/>
          <p:nvPr/>
        </p:nvGrpSpPr>
        <p:grpSpPr>
          <a:xfrm>
            <a:off x="2527459" y="121973"/>
            <a:ext cx="5578790" cy="1468745"/>
            <a:chOff x="2527459" y="121973"/>
            <a:chExt cx="5578790" cy="1468745"/>
          </a:xfrm>
        </p:grpSpPr>
        <p:pic>
          <p:nvPicPr>
            <p:cNvPr id="3076" name="Picture 4" descr="Image result for Apache Cassandra">
              <a:extLst>
                <a:ext uri="{FF2B5EF4-FFF2-40B4-BE49-F238E27FC236}">
                  <a16:creationId xmlns:a16="http://schemas.microsoft.com/office/drawing/2014/main" id="{E6418378-B155-4C1D-8654-AB0A0B0877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77232" y="510426"/>
              <a:ext cx="1029017" cy="6899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Image result for mysql logo  png">
              <a:extLst>
                <a:ext uri="{FF2B5EF4-FFF2-40B4-BE49-F238E27FC236}">
                  <a16:creationId xmlns:a16="http://schemas.microsoft.com/office/drawing/2014/main" id="{8320140A-B9EE-4AE6-B3D2-BD6D9DEFD1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4119" y="810033"/>
              <a:ext cx="1264602" cy="7806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2" name="Picture 10" descr="Image result for google logo  png">
              <a:extLst>
                <a:ext uri="{FF2B5EF4-FFF2-40B4-BE49-F238E27FC236}">
                  <a16:creationId xmlns:a16="http://schemas.microsoft.com/office/drawing/2014/main" id="{F4259560-5D04-4A2D-9A93-CC8E09747D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7459" y="311878"/>
              <a:ext cx="1717040" cy="7160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4" name="Picture 12" descr="Image result for amazon logo  png">
              <a:extLst>
                <a:ext uri="{FF2B5EF4-FFF2-40B4-BE49-F238E27FC236}">
                  <a16:creationId xmlns:a16="http://schemas.microsoft.com/office/drawing/2014/main" id="{6F961BBA-6C9C-473D-BD80-3421A798BB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07899" y="1135296"/>
              <a:ext cx="1473200" cy="443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6" name="Picture 14" descr="Image result for microsoft logo  png">
              <a:extLst>
                <a:ext uri="{FF2B5EF4-FFF2-40B4-BE49-F238E27FC236}">
                  <a16:creationId xmlns:a16="http://schemas.microsoft.com/office/drawing/2014/main" id="{62BAF08A-8698-4066-AD6E-F9F30590E12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34251" b="35859"/>
            <a:stretch/>
          </p:blipFill>
          <p:spPr bwMode="auto">
            <a:xfrm>
              <a:off x="4670346" y="121973"/>
              <a:ext cx="1967546" cy="5880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3168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C029AA-391B-4586-8780-7CF5C3EB7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4857"/>
          </a:xfrm>
        </p:spPr>
        <p:txBody>
          <a:bodyPr>
            <a:normAutofit/>
          </a:bodyPr>
          <a:lstStyle/>
          <a:p>
            <a:r>
              <a:rPr lang="en-GB" sz="4000" dirty="0"/>
              <a:t>Consensus with </a:t>
            </a:r>
            <a:r>
              <a:rPr lang="en-GB" sz="4000" b="1" dirty="0"/>
              <a:t>Byzantine failures</a:t>
            </a:r>
            <a:endParaRPr lang="en-US" sz="4000" b="1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336C7A86-C039-4E5F-9686-488E92D04B80}"/>
              </a:ext>
            </a:extLst>
          </p:cNvPr>
          <p:cNvGrpSpPr/>
          <p:nvPr/>
        </p:nvGrpSpPr>
        <p:grpSpPr>
          <a:xfrm>
            <a:off x="628648" y="1199983"/>
            <a:ext cx="2978150" cy="3179025"/>
            <a:chOff x="628650" y="1690689"/>
            <a:chExt cx="3441065" cy="3673163"/>
          </a:xfrm>
        </p:grpSpPr>
        <p:pic>
          <p:nvPicPr>
            <p:cNvPr id="1026" name="Picture 2" descr="Image result for fortress clipart">
              <a:extLst>
                <a:ext uri="{FF2B5EF4-FFF2-40B4-BE49-F238E27FC236}">
                  <a16:creationId xmlns:a16="http://schemas.microsoft.com/office/drawing/2014/main" id="{B5A348E7-CE6B-4132-8C70-C3C17A8261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2900" y="2875569"/>
              <a:ext cx="1452563" cy="1292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Image result for medieval general clipart">
              <a:extLst>
                <a:ext uri="{FF2B5EF4-FFF2-40B4-BE49-F238E27FC236}">
                  <a16:creationId xmlns:a16="http://schemas.microsoft.com/office/drawing/2014/main" id="{E67C58A2-F1B1-42E4-81DD-46044BE31D2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2194" t="2189" r="58551" b="44855"/>
            <a:stretch/>
          </p:blipFill>
          <p:spPr bwMode="auto">
            <a:xfrm>
              <a:off x="628650" y="4313138"/>
              <a:ext cx="582154" cy="6299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Image result for medieval general clipart">
              <a:extLst>
                <a:ext uri="{FF2B5EF4-FFF2-40B4-BE49-F238E27FC236}">
                  <a16:creationId xmlns:a16="http://schemas.microsoft.com/office/drawing/2014/main" id="{56BB0638-5596-41EF-B01D-0319E1B309D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2194" t="2189" r="58551" b="44855"/>
            <a:stretch/>
          </p:blipFill>
          <p:spPr bwMode="auto">
            <a:xfrm>
              <a:off x="3487561" y="4313138"/>
              <a:ext cx="582154" cy="6299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Image result for medieval general clipart">
              <a:extLst>
                <a:ext uri="{FF2B5EF4-FFF2-40B4-BE49-F238E27FC236}">
                  <a16:creationId xmlns:a16="http://schemas.microsoft.com/office/drawing/2014/main" id="{2CE29C23-CD0C-4A38-B665-E501717851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2194" t="2189" r="58551" b="44855"/>
            <a:stretch/>
          </p:blipFill>
          <p:spPr bwMode="auto">
            <a:xfrm>
              <a:off x="2058105" y="1690689"/>
              <a:ext cx="582154" cy="6299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http://www.clker.com/cliparts/7/0/a/b/1225214801412736142melwe_soldier.svg.med.png">
              <a:extLst>
                <a:ext uri="{FF2B5EF4-FFF2-40B4-BE49-F238E27FC236}">
                  <a16:creationId xmlns:a16="http://schemas.microsoft.com/office/drawing/2014/main" id="{226B89AB-5E7D-4F73-9EEE-4190AFBE60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6228" y="2801444"/>
              <a:ext cx="642778" cy="6299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00CCB3A2-9AA6-4FD8-9BB4-E1413554E4AE}"/>
                </a:ext>
              </a:extLst>
            </p:cNvPr>
            <p:cNvCxnSpPr>
              <a:stCxn id="6" idx="1"/>
              <a:endCxn id="1028" idx="0"/>
            </p:cNvCxnSpPr>
            <p:nvPr/>
          </p:nvCxnSpPr>
          <p:spPr>
            <a:xfrm flipH="1">
              <a:off x="919727" y="2005650"/>
              <a:ext cx="1138378" cy="2307488"/>
            </a:xfrm>
            <a:prstGeom prst="line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61D0C043-D6FF-4F23-B5C4-E64CB8CEB29C}"/>
                </a:ext>
              </a:extLst>
            </p:cNvPr>
            <p:cNvCxnSpPr>
              <a:cxnSpLocks/>
              <a:stCxn id="5" idx="1"/>
              <a:endCxn id="1028" idx="3"/>
            </p:cNvCxnSpPr>
            <p:nvPr/>
          </p:nvCxnSpPr>
          <p:spPr>
            <a:xfrm flipH="1">
              <a:off x="1210804" y="4628099"/>
              <a:ext cx="2276757" cy="0"/>
            </a:xfrm>
            <a:prstGeom prst="line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72A6A62-6F51-4732-B04B-B22080B23098}"/>
                </a:ext>
              </a:extLst>
            </p:cNvPr>
            <p:cNvCxnSpPr>
              <a:cxnSpLocks/>
              <a:stCxn id="5" idx="0"/>
              <a:endCxn id="6" idx="3"/>
            </p:cNvCxnSpPr>
            <p:nvPr/>
          </p:nvCxnSpPr>
          <p:spPr>
            <a:xfrm flipH="1" flipV="1">
              <a:off x="2640259" y="2005650"/>
              <a:ext cx="1138379" cy="2307488"/>
            </a:xfrm>
            <a:prstGeom prst="line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10" descr="http://www.clker.com/cliparts/7/0/a/b/1225214801412736142melwe_soldier.svg.med.png">
              <a:extLst>
                <a:ext uri="{FF2B5EF4-FFF2-40B4-BE49-F238E27FC236}">
                  <a16:creationId xmlns:a16="http://schemas.microsoft.com/office/drawing/2014/main" id="{D6B3F428-E741-4577-8197-095AC3D5F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27793" y="4733930"/>
              <a:ext cx="642778" cy="6299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10" descr="http://www.clker.com/cliparts/7/0/a/b/1225214801412736142melwe_soldier.svg.med.png">
              <a:extLst>
                <a:ext uri="{FF2B5EF4-FFF2-40B4-BE49-F238E27FC236}">
                  <a16:creationId xmlns:a16="http://schemas.microsoft.com/office/drawing/2014/main" id="{605425FC-51DA-4268-A494-A77568A97C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740" y="2801444"/>
              <a:ext cx="642778" cy="6299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128F2BE8-0DB5-4986-8B91-D389D482DF3D}"/>
              </a:ext>
            </a:extLst>
          </p:cNvPr>
          <p:cNvSpPr txBox="1"/>
          <p:nvPr/>
        </p:nvSpPr>
        <p:spPr>
          <a:xfrm>
            <a:off x="3957222" y="1199983"/>
            <a:ext cx="4558127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b="1" u="sng" dirty="0"/>
              <a:t>Byzantine Generals Problem: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group of generals need to agree on whether to attack a city.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general has own initial opinion.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all-out attack can succeed.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Communicate via reliable messengers.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But some generals are </a:t>
            </a:r>
            <a:r>
              <a:rPr lang="en-US" b="1" dirty="0">
                <a:solidFill>
                  <a:srgbClr val="C00000"/>
                </a:solidFill>
              </a:rPr>
              <a:t>traitors</a:t>
            </a:r>
            <a:r>
              <a:rPr lang="en-US" dirty="0">
                <a:solidFill>
                  <a:srgbClr val="C00000"/>
                </a:solidFill>
              </a:rPr>
              <a:t>!</a:t>
            </a:r>
          </a:p>
        </p:txBody>
      </p:sp>
      <p:pic>
        <p:nvPicPr>
          <p:cNvPr id="25" name="Picture 2" descr="https://upload.wikimedia.org/wikipedia/commons/5/50/Leslie_Lamport.jpg">
            <a:extLst>
              <a:ext uri="{FF2B5EF4-FFF2-40B4-BE49-F238E27FC236}">
                <a16:creationId xmlns:a16="http://schemas.microsoft.com/office/drawing/2014/main" id="{EE56DA25-37FB-49C2-A0AF-2F8677F381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19995" y="4672571"/>
            <a:ext cx="1820303" cy="18203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D0DDCB9C-1864-4659-A1BA-03114467957D}"/>
              </a:ext>
            </a:extLst>
          </p:cNvPr>
          <p:cNvSpPr txBox="1"/>
          <p:nvPr/>
        </p:nvSpPr>
        <p:spPr>
          <a:xfrm>
            <a:off x="3954856" y="3429000"/>
            <a:ext cx="4558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Byzantine failure means deviate from protocol arbitrarily. It is worse than crash failure.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F3F5CFF-82F5-4E9B-A0C6-D379510A7BFE}"/>
              </a:ext>
            </a:extLst>
          </p:cNvPr>
          <p:cNvSpPr txBox="1"/>
          <p:nvPr/>
        </p:nvSpPr>
        <p:spPr>
          <a:xfrm>
            <a:off x="3957988" y="4097217"/>
            <a:ext cx="4554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Being able to tolerate Byzantine failure is important for some critical systems.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36" name="Picture 12" descr="Image result for lion air crash 2018">
            <a:extLst>
              <a:ext uri="{FF2B5EF4-FFF2-40B4-BE49-F238E27FC236}">
                <a16:creationId xmlns:a16="http://schemas.microsoft.com/office/drawing/2014/main" id="{4BC4537B-211C-4221-B997-E976F09C0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31999" y="4909531"/>
            <a:ext cx="2580984" cy="14969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NASA Crew Exploration Vehicle">
            <a:extLst>
              <a:ext uri="{FF2B5EF4-FFF2-40B4-BE49-F238E27FC236}">
                <a16:creationId xmlns:a16="http://schemas.microsoft.com/office/drawing/2014/main" id="{AC0E6898-CBCC-4CD8-A08E-78CA3802C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48454" y="4905214"/>
            <a:ext cx="1871214" cy="14969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283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4B25CCEB-B282-496C-BACD-2A6BC43FC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Consensus with Byzantine failures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9F1974EC-86A0-4B6C-9E4A-C0A8B39DE8F1}"/>
                  </a:ext>
                </a:extLst>
              </p:cNvPr>
              <p:cNvSpPr txBox="1"/>
              <p:nvPr/>
            </p:nvSpPr>
            <p:spPr>
              <a:xfrm>
                <a:off x="628650" y="1690689"/>
                <a:ext cx="8392160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000" dirty="0">
                    <a:solidFill>
                      <a:schemeClr val="tx1"/>
                    </a:solidFill>
                  </a:rPr>
                  <a:t>Assume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>
                    <a:solidFill>
                      <a:schemeClr val="tx1"/>
                    </a:solidFill>
                  </a:rPr>
                  <a:t> nodes each holding an initial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GB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∈{0,1}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, </a:t>
                </a:r>
                <a:br>
                  <a:rPr lang="en-US" sz="2000" dirty="0">
                    <a:solidFill>
                      <a:schemeClr val="tx1"/>
                    </a:solidFill>
                  </a:rPr>
                </a:br>
                <a:r>
                  <a:rPr lang="en-US" sz="2000" dirty="0">
                    <a:solidFill>
                      <a:schemeClr val="tx1"/>
                    </a:solidFill>
                  </a:rPr>
                  <a:t>and the goal is to output a common value.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/>
                    </a:solidFill>
                  </a:rPr>
                  <a:t>Formally, satisfy termination, agreement, and validity.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/>
                    </a:solidFill>
                  </a:rPr>
                  <a:t>Network is single-hop and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synchronous</a:t>
                </a:r>
                <a:r>
                  <a:rPr lang="en-US" sz="2000" dirty="0">
                    <a:solidFill>
                      <a:schemeClr val="tx1"/>
                    </a:solidFill>
                  </a:rPr>
                  <a:t>, all nodes start simultaneously.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/>
                    </a:solidFill>
                  </a:rPr>
                  <a:t>Among </a:t>
                </a:r>
                <a14:m>
                  <m:oMath xmlns:m="http://schemas.openxmlformats.org/officeDocument/2006/math">
                    <m:r>
                      <a:rPr lang="en-GB" sz="20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000" dirty="0">
                    <a:solidFill>
                      <a:schemeClr val="tx1"/>
                    </a:solidFill>
                  </a:rPr>
                  <a:t> nodes, at most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may </a:t>
                </a:r>
                <a:r>
                  <a:rPr lang="en-GB" sz="2000" dirty="0">
                    <a:solidFill>
                      <a:schemeClr val="tx1"/>
                    </a:solidFill>
                  </a:rPr>
                  <a:t>suffer </a:t>
                </a:r>
                <a:r>
                  <a:rPr lang="en-GB" sz="2000" dirty="0">
                    <a:solidFill>
                      <a:srgbClr val="C00000"/>
                    </a:solidFill>
                  </a:rPr>
                  <a:t>Byzantine failure</a:t>
                </a:r>
                <a:r>
                  <a:rPr lang="en-US" sz="2000" dirty="0">
                    <a:solidFill>
                      <a:schemeClr val="tx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9F1974EC-86A0-4B6C-9E4A-C0A8B39DE8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690689"/>
                <a:ext cx="8392160" cy="1631216"/>
              </a:xfrm>
              <a:prstGeom prst="rect">
                <a:avLst/>
              </a:prstGeom>
              <a:blipFill>
                <a:blip r:embed="rId2"/>
                <a:stretch>
                  <a:fillRect l="-654" t="-1866" b="-5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组合 4">
            <a:extLst>
              <a:ext uri="{FF2B5EF4-FFF2-40B4-BE49-F238E27FC236}">
                <a16:creationId xmlns:a16="http://schemas.microsoft.com/office/drawing/2014/main" id="{6C4CBC19-4E69-44B5-932B-2954D967747C}"/>
              </a:ext>
            </a:extLst>
          </p:cNvPr>
          <p:cNvGrpSpPr/>
          <p:nvPr/>
        </p:nvGrpSpPr>
        <p:grpSpPr>
          <a:xfrm>
            <a:off x="5914390" y="3536096"/>
            <a:ext cx="2600960" cy="2776394"/>
            <a:chOff x="628650" y="1690689"/>
            <a:chExt cx="3441065" cy="3673163"/>
          </a:xfrm>
        </p:grpSpPr>
        <p:pic>
          <p:nvPicPr>
            <p:cNvPr id="6" name="Picture 2" descr="Image result for fortress clipart">
              <a:extLst>
                <a:ext uri="{FF2B5EF4-FFF2-40B4-BE49-F238E27FC236}">
                  <a16:creationId xmlns:a16="http://schemas.microsoft.com/office/drawing/2014/main" id="{DFD3B5C8-4CD1-4188-80D9-ADB34F0F61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2900" y="2875569"/>
              <a:ext cx="1452563" cy="1292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Image result for medieval general clipart">
              <a:extLst>
                <a:ext uri="{FF2B5EF4-FFF2-40B4-BE49-F238E27FC236}">
                  <a16:creationId xmlns:a16="http://schemas.microsoft.com/office/drawing/2014/main" id="{079AF44D-FE04-4023-AFF2-4AAB5A0543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2194" t="2189" r="58551" b="44855"/>
            <a:stretch/>
          </p:blipFill>
          <p:spPr bwMode="auto">
            <a:xfrm>
              <a:off x="628650" y="4313138"/>
              <a:ext cx="582154" cy="6299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Image result for medieval general clipart">
              <a:extLst>
                <a:ext uri="{FF2B5EF4-FFF2-40B4-BE49-F238E27FC236}">
                  <a16:creationId xmlns:a16="http://schemas.microsoft.com/office/drawing/2014/main" id="{4D7246A1-8FBB-4596-B070-3F69D2984E6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2194" t="2189" r="58551" b="44855"/>
            <a:stretch/>
          </p:blipFill>
          <p:spPr bwMode="auto">
            <a:xfrm>
              <a:off x="3487561" y="4313138"/>
              <a:ext cx="582154" cy="6299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 descr="Image result for medieval general clipart">
              <a:extLst>
                <a:ext uri="{FF2B5EF4-FFF2-40B4-BE49-F238E27FC236}">
                  <a16:creationId xmlns:a16="http://schemas.microsoft.com/office/drawing/2014/main" id="{8780648E-5EFA-47B0-86DA-CBEF90B57A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2194" t="2189" r="58551" b="44855"/>
            <a:stretch/>
          </p:blipFill>
          <p:spPr bwMode="auto">
            <a:xfrm>
              <a:off x="2058105" y="1690689"/>
              <a:ext cx="582154" cy="6299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10" descr="http://www.clker.com/cliparts/7/0/a/b/1225214801412736142melwe_soldier.svg.med.png">
              <a:extLst>
                <a:ext uri="{FF2B5EF4-FFF2-40B4-BE49-F238E27FC236}">
                  <a16:creationId xmlns:a16="http://schemas.microsoft.com/office/drawing/2014/main" id="{B086E082-C8DD-4F0C-B236-F7251AA4EE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6228" y="2801444"/>
              <a:ext cx="642778" cy="6299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C3A3C1AF-3D6D-4840-92B6-9E8F4E744315}"/>
                </a:ext>
              </a:extLst>
            </p:cNvPr>
            <p:cNvCxnSpPr>
              <a:stCxn id="9" idx="1"/>
              <a:endCxn id="7" idx="0"/>
            </p:cNvCxnSpPr>
            <p:nvPr/>
          </p:nvCxnSpPr>
          <p:spPr>
            <a:xfrm flipH="1">
              <a:off x="919727" y="2005650"/>
              <a:ext cx="1138378" cy="2307488"/>
            </a:xfrm>
            <a:prstGeom prst="line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B00BF536-B416-4EA6-B870-34F0B9FA6B4C}"/>
                </a:ext>
              </a:extLst>
            </p:cNvPr>
            <p:cNvCxnSpPr>
              <a:cxnSpLocks/>
              <a:stCxn id="8" idx="1"/>
              <a:endCxn id="7" idx="3"/>
            </p:cNvCxnSpPr>
            <p:nvPr/>
          </p:nvCxnSpPr>
          <p:spPr>
            <a:xfrm flipH="1">
              <a:off x="1210804" y="4628099"/>
              <a:ext cx="2276757" cy="0"/>
            </a:xfrm>
            <a:prstGeom prst="line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288927E9-469A-4D1F-9AEB-42FF29B9EE5E}"/>
                </a:ext>
              </a:extLst>
            </p:cNvPr>
            <p:cNvCxnSpPr>
              <a:cxnSpLocks/>
              <a:stCxn id="8" idx="0"/>
              <a:endCxn id="9" idx="3"/>
            </p:cNvCxnSpPr>
            <p:nvPr/>
          </p:nvCxnSpPr>
          <p:spPr>
            <a:xfrm flipH="1" flipV="1">
              <a:off x="2640259" y="2005650"/>
              <a:ext cx="1138379" cy="2307488"/>
            </a:xfrm>
            <a:prstGeom prst="line">
              <a:avLst/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0" descr="http://www.clker.com/cliparts/7/0/a/b/1225214801412736142melwe_soldier.svg.med.png">
              <a:extLst>
                <a:ext uri="{FF2B5EF4-FFF2-40B4-BE49-F238E27FC236}">
                  <a16:creationId xmlns:a16="http://schemas.microsoft.com/office/drawing/2014/main" id="{DAC15067-07CB-475B-A488-D28863B0E5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27793" y="4733930"/>
              <a:ext cx="642778" cy="6299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0" descr="http://www.clker.com/cliparts/7/0/a/b/1225214801412736142melwe_soldier.svg.med.png">
              <a:extLst>
                <a:ext uri="{FF2B5EF4-FFF2-40B4-BE49-F238E27FC236}">
                  <a16:creationId xmlns:a16="http://schemas.microsoft.com/office/drawing/2014/main" id="{F47C5534-BF46-4241-B9CE-9E05011CA4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740" y="2801444"/>
              <a:ext cx="642778" cy="6299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137C842-7AF8-41F8-B50F-5A6678A290D0}"/>
                  </a:ext>
                </a:extLst>
              </p:cNvPr>
              <p:cNvSpPr txBox="1"/>
              <p:nvPr/>
            </p:nvSpPr>
            <p:spPr>
              <a:xfrm>
                <a:off x="628650" y="3598073"/>
                <a:ext cx="4921352" cy="1015663"/>
              </a:xfrm>
              <a:prstGeom prst="rect">
                <a:avLst/>
              </a:prstGeom>
              <a:noFill/>
              <a:ln w="12700">
                <a:solidFill>
                  <a:schemeClr val="accent6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accent6">
                        <a:lumMod val="50000"/>
                      </a:schemeClr>
                    </a:solidFill>
                  </a:rPr>
                  <a:t>Theorem:</a:t>
                </a:r>
                <a:r>
                  <a:rPr lang="en-GB" sz="2000" dirty="0">
                    <a:solidFill>
                      <a:schemeClr val="accent6">
                        <a:lumMod val="50000"/>
                      </a:schemeClr>
                    </a:solidFill>
                  </a:rPr>
                  <a:t> in synchronous message passing model, there is no consensus algorithm that can tolerate Byzantine failure when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0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≥</m:t>
                    </m:r>
                    <m:r>
                      <a:rPr lang="en-GB" sz="20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sz="20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GB" sz="2000" dirty="0">
                    <a:solidFill>
                      <a:schemeClr val="accent6">
                        <a:lumMod val="50000"/>
                      </a:schemeClr>
                    </a:solidFill>
                  </a:rPr>
                  <a:t>.</a:t>
                </a:r>
                <a:endParaRPr lang="en-US" sz="20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137C842-7AF8-41F8-B50F-5A6678A290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3598073"/>
                <a:ext cx="4921352" cy="1015663"/>
              </a:xfrm>
              <a:prstGeom prst="rect">
                <a:avLst/>
              </a:prstGeom>
              <a:blipFill>
                <a:blip r:embed="rId6"/>
                <a:stretch>
                  <a:fillRect l="-1112" t="-2367" b="-8876"/>
                </a:stretch>
              </a:blip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207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A5351C-3926-414B-8A02-5ACE1231D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Algorithms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C05FA0-B370-4854-9C50-DC625CCD3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8"/>
            <a:ext cx="7886700" cy="4802185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Input is provided to the algorithm </a:t>
            </a: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</a:rPr>
              <a:t>piece-by-piece gradually</a:t>
            </a:r>
            <a:r>
              <a:rPr lang="en-US" sz="2400" dirty="0"/>
              <a:t>,</a:t>
            </a:r>
            <a:br>
              <a:rPr lang="en-US" sz="2400" dirty="0"/>
            </a:br>
            <a:r>
              <a:rPr lang="en-US" sz="2400" dirty="0"/>
              <a:t>instead of being </a:t>
            </a: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</a:rPr>
              <a:t>entirely available from the beginning</a:t>
            </a:r>
            <a:r>
              <a:rPr lang="en-US" sz="2400" dirty="0"/>
              <a:t>.</a:t>
            </a:r>
          </a:p>
          <a:p>
            <a:pPr>
              <a:spcBef>
                <a:spcPts val="600"/>
              </a:spcBef>
            </a:pP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InsertionSort</a:t>
            </a:r>
            <a:r>
              <a:rPr lang="en-US" sz="2400" dirty="0"/>
              <a:t> is an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online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sorting algorithm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SelectionSort</a:t>
            </a:r>
            <a:r>
              <a:rPr lang="en-US" sz="2400" dirty="0"/>
              <a:t> is an </a:t>
            </a:r>
            <a:r>
              <a:rPr lang="en-US" sz="2400" b="1" dirty="0">
                <a:solidFill>
                  <a:srgbClr val="C00000"/>
                </a:solidFill>
              </a:rPr>
              <a:t>offline</a:t>
            </a:r>
            <a:r>
              <a:rPr lang="en-US" sz="2400" dirty="0">
                <a:solidFill>
                  <a:srgbClr val="C00000"/>
                </a:solidFill>
              </a:rPr>
              <a:t> sorting algorithm</a:t>
            </a:r>
            <a:r>
              <a:rPr lang="en-US" sz="2400" dirty="0"/>
              <a:t>.</a:t>
            </a:r>
          </a:p>
          <a:p>
            <a:pPr>
              <a:spcBef>
                <a:spcPts val="1800"/>
              </a:spcBef>
            </a:pPr>
            <a:r>
              <a:rPr lang="en-US" sz="2400" b="1" dirty="0">
                <a:solidFill>
                  <a:srgbClr val="FF0000"/>
                </a:solidFill>
              </a:rPr>
              <a:t>Why care about online algorithms?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Input is too large to fit into main-memory or hard-drive…</a:t>
            </a:r>
          </a:p>
          <a:p>
            <a:pPr>
              <a:spcBef>
                <a:spcPts val="600"/>
              </a:spcBef>
            </a:pPr>
            <a:r>
              <a:rPr lang="en-US" sz="2000" b="1" dirty="0"/>
              <a:t>Example:</a:t>
            </a:r>
            <a:r>
              <a:rPr lang="en-US" sz="2000" dirty="0"/>
              <a:t> Reservoir sampling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Nature of the problem…</a:t>
            </a:r>
          </a:p>
          <a:p>
            <a:pPr>
              <a:spcBef>
                <a:spcPts val="600"/>
              </a:spcBef>
            </a:pPr>
            <a:r>
              <a:rPr lang="en-US" sz="2000" b="1" dirty="0"/>
              <a:t>Example:</a:t>
            </a:r>
            <a:r>
              <a:rPr lang="en-US" sz="2000" dirty="0"/>
              <a:t> Secretary problem</a:t>
            </a:r>
          </a:p>
        </p:txBody>
      </p:sp>
    </p:spTree>
    <p:extLst>
      <p:ext uri="{BB962C8B-B14F-4D97-AF65-F5344CB8AC3E}">
        <p14:creationId xmlns:p14="http://schemas.microsoft.com/office/powerpoint/2010/main" val="358739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CB08FB-5741-4E42-B29B-F74B2B4F1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Recent developments:</a:t>
            </a:r>
            <a:br>
              <a:rPr lang="en-GB" dirty="0"/>
            </a:br>
            <a:r>
              <a:rPr lang="en-GB" sz="4000" dirty="0"/>
              <a:t>Blockchain and Byzantine Consensus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95729BF-153B-4CEE-96A8-DBE2CF49DB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5"/>
                <a:ext cx="7886700" cy="4351338"/>
              </a:xfrm>
            </p:spPr>
            <p:txBody>
              <a:bodyPr>
                <a:normAutofit/>
              </a:bodyPr>
              <a:lstStyle/>
              <a:p>
                <a:r>
                  <a:rPr lang="en-GB" sz="2400" dirty="0"/>
                  <a:t>Blockchain is also trying to achieve Byzantine consensus.</a:t>
                </a:r>
              </a:p>
              <a:p>
                <a:endParaRPr lang="en-GB" sz="2400" dirty="0"/>
              </a:p>
              <a:p>
                <a:endParaRPr lang="en-GB" sz="2400" dirty="0"/>
              </a:p>
              <a:p>
                <a:endParaRPr lang="en-GB" sz="2400" dirty="0"/>
              </a:p>
              <a:p>
                <a:endParaRPr lang="en-GB" sz="2400" dirty="0"/>
              </a:p>
              <a:p>
                <a:r>
                  <a:rPr lang="en-US" sz="2400" dirty="0"/>
                  <a:t>Correctness of blockchain doesn’t rely on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GB" sz="2400" dirty="0"/>
                  <a:t>, but on honest nodes have dominating computational power.</a:t>
                </a:r>
              </a:p>
              <a:p>
                <a:r>
                  <a:rPr lang="en-GB" sz="2400" dirty="0"/>
                  <a:t>Formal proof of blockchain’s correctness?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95729BF-153B-4CEE-96A8-DBE2CF49DB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7886700" cy="4351338"/>
              </a:xfrm>
              <a:blipFill>
                <a:blip r:embed="rId2"/>
                <a:stretch>
                  <a:fillRect l="-1005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 descr="https://www.investopedia.com/thmb/-usOoJxV92EVKJpG8Hys6fylWrQ=/1752x1008/filters:no_upscale():max_bytes(150000):strip_icc()/02_pm-5c085a0e46e0fb0001da1140">
            <a:extLst>
              <a:ext uri="{FF2B5EF4-FFF2-40B4-BE49-F238E27FC236}">
                <a16:creationId xmlns:a16="http://schemas.microsoft.com/office/drawing/2014/main" id="{539EC288-0C34-49C5-836E-03B02015BD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5163" r="25111" b="15356"/>
          <a:stretch/>
        </p:blipFill>
        <p:spPr bwMode="auto">
          <a:xfrm>
            <a:off x="2897367" y="2273491"/>
            <a:ext cx="3349266" cy="1788926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oger Wattenhofer">
            <a:extLst>
              <a:ext uri="{FF2B5EF4-FFF2-40B4-BE49-F238E27FC236}">
                <a16:creationId xmlns:a16="http://schemas.microsoft.com/office/drawing/2014/main" id="{F830EDEE-53F1-48C2-9C3D-1AF0CCFC5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51625" y="4510282"/>
            <a:ext cx="1452654" cy="19368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46647A-906E-49AC-B842-29D5BE7C63B0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8192" y="4502787"/>
            <a:ext cx="1330574" cy="19406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602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672A32-D3AF-46A0-B548-4CBBB23E5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 you want to know more…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1531AD-1593-46BE-9E30-047A1682D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8"/>
            <a:ext cx="8515350" cy="4802185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b="1" i="1" dirty="0" err="1"/>
              <a:t>Attiya</a:t>
            </a:r>
            <a:r>
              <a:rPr lang="en-US" sz="2400" i="1" dirty="0"/>
              <a:t> and </a:t>
            </a:r>
            <a:r>
              <a:rPr lang="en-US" sz="2400" b="1" i="1" dirty="0"/>
              <a:t>Welch</a:t>
            </a:r>
            <a:r>
              <a:rPr lang="en-US" sz="2400" dirty="0"/>
              <a:t>, </a:t>
            </a:r>
            <a:br>
              <a:rPr lang="en-US" sz="1800" dirty="0"/>
            </a:br>
            <a:r>
              <a:rPr lang="en-US" sz="2000" spc="-20" dirty="0"/>
              <a:t>Distributed Computing: Fundamentals, Simulations, and Advanced Topics (2ed)</a:t>
            </a:r>
            <a:endParaRPr lang="en-US" sz="1800" spc="-20" dirty="0"/>
          </a:p>
          <a:p>
            <a:pPr>
              <a:spcBef>
                <a:spcPts val="1200"/>
              </a:spcBef>
            </a:pPr>
            <a:r>
              <a:rPr lang="en-US" sz="2400" b="1" i="1" dirty="0"/>
              <a:t>James </a:t>
            </a:r>
            <a:r>
              <a:rPr lang="en-US" sz="2400" b="1" i="1" dirty="0" err="1"/>
              <a:t>Aspnes</a:t>
            </a:r>
            <a:r>
              <a:rPr lang="en-US" sz="2400" dirty="0"/>
              <a:t>, </a:t>
            </a:r>
            <a:br>
              <a:rPr lang="en-US" sz="1800" dirty="0"/>
            </a:br>
            <a:r>
              <a:rPr lang="en-US" sz="2000" dirty="0">
                <a:hlinkClick r:id="rId3"/>
              </a:rPr>
              <a:t>Lecture notes on “Theory of Distributed Systems”</a:t>
            </a:r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400" b="1" i="1" dirty="0"/>
              <a:t>DISCO group of ETHZ</a:t>
            </a:r>
            <a:r>
              <a:rPr lang="en-US" sz="2400" dirty="0"/>
              <a:t>,</a:t>
            </a:r>
            <a:br>
              <a:rPr lang="en-US" sz="1800" dirty="0"/>
            </a:br>
            <a:r>
              <a:rPr lang="en-US" sz="2000" dirty="0">
                <a:hlinkClick r:id="rId4"/>
              </a:rPr>
              <a:t>Various courses on distribute computing</a:t>
            </a:r>
            <a:endParaRPr lang="en-GB" sz="18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76B7856-EB41-4041-9515-946105109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9564" y="4274086"/>
            <a:ext cx="1273633" cy="20378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68A626-3848-44A2-9620-2FA42FC061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0964" y="4274086"/>
            <a:ext cx="1566687" cy="20378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097D93-5A53-45FC-B1D8-C6CA1A5854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5418" y="4274084"/>
            <a:ext cx="3489888" cy="20378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3205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A5351C-3926-414B-8A02-5ACE1231D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Sampling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5C05FA0-B370-4854-9C50-DC625CCD34E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8"/>
                <a:ext cx="7886700" cy="4802185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sz="2200" b="1" dirty="0">
                    <a:solidFill>
                      <a:schemeClr val="accent2">
                        <a:lumMod val="75000"/>
                      </a:schemeClr>
                    </a:solidFill>
                  </a:rPr>
                  <a:t>Problem</a:t>
                </a:r>
                <a:r>
                  <a:rPr lang="en-US" sz="2200" b="1" dirty="0"/>
                  <a:t>:</a:t>
                </a:r>
                <a:r>
                  <a:rPr lang="en-US" sz="2200" dirty="0"/>
                  <a:t> Sample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200" dirty="0"/>
                  <a:t> items out of </a:t>
                </a:r>
                <a14:m>
                  <m:oMath xmlns:m="http://schemas.openxmlformats.org/officeDocument/2006/math">
                    <m:r>
                      <a:rPr lang="en-US" sz="2200" i="1" dirty="0" smtClean="0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/>
                  <a:t> items uniformly at random.</a:t>
                </a:r>
                <a:br>
                  <a:rPr lang="en-US" sz="2200" dirty="0"/>
                </a:br>
                <a:r>
                  <a:rPr lang="en-US" sz="2200" dirty="0"/>
                  <a:t>Your algorithm should only use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2200" dirty="0"/>
                  <a:t> space. </a:t>
                </a:r>
                <a:r>
                  <a:rPr 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is very large.)</a:t>
                </a:r>
              </a:p>
              <a:p>
                <a:pPr>
                  <a:spcBef>
                    <a:spcPts val="1800"/>
                  </a:spcBef>
                </a:pPr>
                <a:r>
                  <a:rPr lang="en-US" sz="2200" b="1" dirty="0"/>
                  <a:t>Easy answer:</a:t>
                </a:r>
                <a:r>
                  <a:rPr lang="en-US" sz="2200" dirty="0"/>
                  <a:t> Generate </a:t>
                </a:r>
                <a14:m>
                  <m:oMath xmlns:m="http://schemas.openxmlformats.org/officeDocument/2006/math"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200" dirty="0"/>
                  <a:t> distinct random numbers in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200" dirty="0"/>
                  <a:t>.</a:t>
                </a:r>
              </a:p>
              <a:p>
                <a:pPr>
                  <a:spcBef>
                    <a:spcPts val="1800"/>
                  </a:spcBef>
                </a:pPr>
                <a:r>
                  <a:rPr lang="en-US" sz="2200" b="1" dirty="0">
                    <a:solidFill>
                      <a:srgbClr val="C00000"/>
                    </a:solidFill>
                  </a:rPr>
                  <a:t>Complication</a:t>
                </a:r>
                <a:r>
                  <a:rPr lang="en-US" sz="2200" b="1" dirty="0"/>
                  <a:t>:</a:t>
                </a:r>
                <a:r>
                  <a:rPr lang="en-US" sz="2200" dirty="0"/>
                  <a:t> Value of </a:t>
                </a:r>
                <a14:m>
                  <m:oMath xmlns:m="http://schemas.openxmlformats.org/officeDocument/2006/math"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/>
                  <a:t> is unknown.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200" b="1" dirty="0">
                    <a:solidFill>
                      <a:schemeClr val="accent6">
                        <a:lumMod val="75000"/>
                      </a:schemeClr>
                    </a:solidFill>
                  </a:rPr>
                  <a:t>Solution</a:t>
                </a:r>
                <a:r>
                  <a:rPr lang="en-US" sz="2200" b="1" dirty="0"/>
                  <a:t>:</a:t>
                </a:r>
                <a:r>
                  <a:rPr lang="en-US" sz="2200" dirty="0"/>
                  <a:t> Estimate </a:t>
                </a:r>
                <a14:m>
                  <m:oMath xmlns:m="http://schemas.openxmlformats.org/officeDocument/2006/math">
                    <m:r>
                      <a:rPr lang="en-US" sz="22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/>
                  <a:t>, then use the simple strategy.</a:t>
                </a:r>
              </a:p>
              <a:p>
                <a:pPr>
                  <a:spcBef>
                    <a:spcPts val="1800"/>
                  </a:spcBef>
                </a:pPr>
                <a:r>
                  <a:rPr lang="en-US" sz="2200" b="1" dirty="0">
                    <a:solidFill>
                      <a:srgbClr val="C00000"/>
                    </a:solidFill>
                  </a:rPr>
                  <a:t>Complication</a:t>
                </a:r>
                <a:r>
                  <a:rPr lang="en-US" sz="2200" b="1" dirty="0"/>
                  <a:t>:</a:t>
                </a:r>
                <a:r>
                  <a:rPr lang="en-US" sz="2200" dirty="0"/>
                  <a:t> Value of </a:t>
                </a:r>
                <a14:m>
                  <m:oMath xmlns:m="http://schemas.openxmlformats.org/officeDocument/2006/math">
                    <m:r>
                      <a:rPr lang="en-US" sz="22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/>
                  <a:t> is unknown, and each item can only be accessed once. (Imagine data is “</a:t>
                </a:r>
                <a:r>
                  <a:rPr lang="en-US" sz="2200" i="1" dirty="0">
                    <a:solidFill>
                      <a:schemeClr val="accent2">
                        <a:lumMod val="75000"/>
                      </a:schemeClr>
                    </a:solidFill>
                  </a:rPr>
                  <a:t>streamed</a:t>
                </a:r>
                <a:r>
                  <a:rPr lang="en-US" sz="2200" dirty="0"/>
                  <a:t>” to your algorithm.)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200" b="1" dirty="0">
                    <a:solidFill>
                      <a:schemeClr val="accent6">
                        <a:lumMod val="75000"/>
                      </a:schemeClr>
                    </a:solidFill>
                  </a:rPr>
                  <a:t>Solution</a:t>
                </a:r>
                <a:r>
                  <a:rPr lang="en-US" sz="2200" b="1" dirty="0"/>
                  <a:t>:</a:t>
                </a:r>
                <a:r>
                  <a:rPr lang="en-US" sz="2200" dirty="0"/>
                  <a:t> </a:t>
                </a:r>
                <a:r>
                  <a:rPr lang="en-US" sz="2200" dirty="0">
                    <a:solidFill>
                      <a:srgbClr val="FF0000"/>
                    </a:solidFill>
                  </a:rPr>
                  <a:t>Reservoir sampling</a:t>
                </a:r>
                <a:r>
                  <a:rPr lang="en-US" sz="2200" dirty="0"/>
                  <a:t>. </a:t>
                </a:r>
                <a:r>
                  <a:rPr 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(An </a:t>
                </a:r>
                <a:r>
                  <a:rPr 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online algorithm</a:t>
                </a:r>
                <a:r>
                  <a:rPr 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.)</a:t>
                </a:r>
                <a:endParaRPr lang="en-US" sz="2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5C05FA0-B370-4854-9C50-DC625CCD34E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8"/>
                <a:ext cx="7886700" cy="4802185"/>
              </a:xfrm>
              <a:blipFill>
                <a:blip r:embed="rId2"/>
                <a:stretch>
                  <a:fillRect l="-850" t="-1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729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646E3-8668-484D-BF5E-06CF734BA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Reservoir Sampling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C66386-6D5E-4408-AA95-6BD2FE7947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8"/>
                <a:ext cx="7886700" cy="4802185"/>
              </a:xfrm>
            </p:spPr>
            <p:txBody>
              <a:bodyPr>
                <a:normAutofit/>
              </a:bodyPr>
              <a:lstStyle/>
              <a:p>
                <a:pPr lvl="0">
                  <a:spcBef>
                    <a:spcPts val="600"/>
                  </a:spcBef>
                </a:pPr>
                <a:r>
                  <a:rPr lang="en-US" sz="2200" b="1" dirty="0">
                    <a:solidFill>
                      <a:srgbClr val="C00000"/>
                    </a:solidFill>
                  </a:rPr>
                  <a:t>Problem</a:t>
                </a:r>
                <a:r>
                  <a:rPr lang="en-US" sz="2200" b="1" dirty="0">
                    <a:solidFill>
                      <a:prstClr val="black"/>
                    </a:solidFill>
                  </a:rPr>
                  <a:t>:</a:t>
                </a:r>
                <a:r>
                  <a:rPr lang="en-US" sz="2200" dirty="0">
                    <a:solidFill>
                      <a:prstClr val="black"/>
                    </a:solidFill>
                  </a:rPr>
                  <a:t> Sample </a:t>
                </a:r>
                <a14:m>
                  <m:oMath xmlns:m="http://schemas.openxmlformats.org/officeDocument/2006/math">
                    <m:r>
                      <a:rPr lang="en-US" sz="2200" i="1">
                        <a:solidFill>
                          <a:srgbClr val="ED7D31">
                            <a:lumMod val="75000"/>
                          </a:srgbClr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200" dirty="0">
                    <a:solidFill>
                      <a:prstClr val="black"/>
                    </a:solidFill>
                  </a:rPr>
                  <a:t> items out of </a:t>
                </a:r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rgbClr val="ED7D31">
                            <a:lumMod val="75000"/>
                          </a:srgbClr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>
                    <a:solidFill>
                      <a:prstClr val="black"/>
                    </a:solidFill>
                  </a:rPr>
                  <a:t> items uniformly at random.</a:t>
                </a:r>
                <a:br>
                  <a:rPr lang="en-US" sz="2200" dirty="0">
                    <a:solidFill>
                      <a:prstClr val="black"/>
                    </a:solidFill>
                  </a:rPr>
                </a:br>
                <a:r>
                  <a:rPr lang="en-US" sz="2200" dirty="0">
                    <a:solidFill>
                      <a:prstClr val="black"/>
                    </a:solidFill>
                  </a:rPr>
                  <a:t>Your algorithm should only use </a:t>
                </a:r>
                <a14:m>
                  <m:oMath xmlns:m="http://schemas.openxmlformats.org/officeDocument/2006/math">
                    <m:r>
                      <a:rPr lang="en-US" sz="22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2200" dirty="0">
                    <a:solidFill>
                      <a:prstClr val="black"/>
                    </a:solidFill>
                  </a:rPr>
                  <a:t> space. </a:t>
                </a:r>
                <a:r>
                  <a:rPr lang="en-US" sz="200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en-US" sz="2000" i="1" dirty="0"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is very large.)</a:t>
                </a:r>
              </a:p>
              <a:p>
                <a:pPr lvl="0">
                  <a:spcBef>
                    <a:spcPts val="600"/>
                  </a:spcBef>
                </a:pPr>
                <a:r>
                  <a:rPr lang="en-US" sz="2200" b="1" dirty="0">
                    <a:solidFill>
                      <a:srgbClr val="C00000"/>
                    </a:solidFill>
                  </a:rPr>
                  <a:t>Complication</a:t>
                </a:r>
                <a:r>
                  <a:rPr lang="en-US" sz="2200" b="1" dirty="0">
                    <a:solidFill>
                      <a:prstClr val="black"/>
                    </a:solidFill>
                  </a:rPr>
                  <a:t>:</a:t>
                </a:r>
                <a:r>
                  <a:rPr lang="en-US" sz="2200" dirty="0">
                    <a:solidFill>
                      <a:prstClr val="black"/>
                    </a:solidFill>
                  </a:rPr>
                  <a:t> Value of </a:t>
                </a:r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>
                    <a:solidFill>
                      <a:prstClr val="black"/>
                    </a:solidFill>
                  </a:rPr>
                  <a:t> is unknown, and each item can only be accessed once. (Imagine data is “</a:t>
                </a:r>
                <a:r>
                  <a:rPr lang="en-US" sz="2200" i="1" dirty="0">
                    <a:solidFill>
                      <a:srgbClr val="ED7D31">
                        <a:lumMod val="75000"/>
                      </a:srgbClr>
                    </a:solidFill>
                  </a:rPr>
                  <a:t>streamed</a:t>
                </a:r>
                <a:r>
                  <a:rPr lang="en-US" sz="2200" dirty="0">
                    <a:solidFill>
                      <a:prstClr val="black"/>
                    </a:solidFill>
                  </a:rPr>
                  <a:t>” to your algorithm.)</a:t>
                </a:r>
              </a:p>
              <a:p>
                <a:pPr>
                  <a:spcBef>
                    <a:spcPts val="1800"/>
                  </a:spcBef>
                </a:pPr>
                <a:r>
                  <a:rPr lang="en-US" sz="2200" b="1" dirty="0">
                    <a:solidFill>
                      <a:schemeClr val="accent1">
                        <a:lumMod val="75000"/>
                      </a:schemeClr>
                    </a:solidFill>
                  </a:rPr>
                  <a:t>Intuition</a:t>
                </a:r>
                <a:r>
                  <a:rPr lang="en-US" sz="2200" dirty="0"/>
                  <a:t>: consider the easier case in which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200" dirty="0"/>
                  <a:t>.</a:t>
                </a:r>
              </a:p>
              <a:p>
                <a:pPr>
                  <a:lnSpc>
                    <a:spcPct val="100000"/>
                  </a:lnSpc>
                  <a:spcBef>
                    <a:spcPts val="1800"/>
                  </a:spcBef>
                </a:pPr>
                <a:r>
                  <a:rPr lang="en-US" sz="2200" b="1" dirty="0">
                    <a:solidFill>
                      <a:schemeClr val="accent6">
                        <a:lumMod val="75000"/>
                      </a:schemeClr>
                    </a:solidFill>
                  </a:rPr>
                  <a:t>Reservoir sampling</a:t>
                </a:r>
                <a:r>
                  <a:rPr lang="en-US" sz="2200" b="1" dirty="0"/>
                  <a:t>:</a:t>
                </a:r>
                <a:br>
                  <a:rPr lang="en-US" sz="2200" dirty="0"/>
                </a:br>
                <a:r>
                  <a:rPr lang="en-US" sz="2000" dirty="0"/>
                  <a:t>(</a:t>
                </a:r>
                <a:r>
                  <a:rPr lang="en-US" sz="2000" b="1" dirty="0"/>
                  <a:t>1</a:t>
                </a:r>
                <a:r>
                  <a:rPr lang="en-US" sz="2000" dirty="0"/>
                  <a:t>) Keep the first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/>
                  <a:t> items;</a:t>
                </a:r>
                <a:br>
                  <a:rPr lang="en-US" sz="2000" dirty="0"/>
                </a:br>
                <a:r>
                  <a:rPr lang="en-US" sz="2000" dirty="0"/>
                  <a:t>(</a:t>
                </a:r>
                <a:r>
                  <a:rPr lang="en-US" sz="2000" b="1" dirty="0"/>
                  <a:t>2</a:t>
                </a:r>
                <a:r>
                  <a:rPr lang="en-US" sz="2000" dirty="0"/>
                  <a:t>) For each item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/>
                  <a:t>, keep the item with probability </a:t>
                </a:r>
                <a14:m>
                  <m:oMath xmlns:m="http://schemas.openxmlformats.org/officeDocument/2006/math">
                    <m:f>
                      <m:fPr>
                        <m:type m:val="lin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den>
                    </m:f>
                  </m:oMath>
                </a14:m>
                <a:r>
                  <a:rPr lang="en-US" sz="2000" dirty="0"/>
                  <a:t>;</a:t>
                </a:r>
                <a:br>
                  <a:rPr lang="en-US" sz="2000" dirty="0"/>
                </a:br>
                <a:r>
                  <a:rPr lang="en-US" sz="2000" dirty="0"/>
                  <a:t>(</a:t>
                </a:r>
                <a:r>
                  <a:rPr lang="en-US" sz="2000" b="1" dirty="0"/>
                  <a:t>3</a:t>
                </a:r>
                <a:r>
                  <a:rPr lang="en-US" sz="2000" dirty="0"/>
                  <a:t>) If keep item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, replace a currently kept item with item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dirty="0" err="1"/>
                  <a:t>u.a.r</a:t>
                </a:r>
                <a:r>
                  <a:rPr lang="en-US" sz="2000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C66386-6D5E-4408-AA95-6BD2FE7947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8"/>
                <a:ext cx="7886700" cy="4802185"/>
              </a:xfrm>
              <a:blipFill>
                <a:blip r:embed="rId2"/>
                <a:stretch>
                  <a:fillRect l="-850" t="-1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9943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646E3-8668-484D-BF5E-06CF734BA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Reservoir Sampling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C66386-6D5E-4408-AA95-6BD2FE7947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49" y="1690689"/>
                <a:ext cx="8515351" cy="5167311"/>
              </a:xfrm>
            </p:spPr>
            <p:txBody>
              <a:bodyPr>
                <a:noAutofit/>
              </a:bodyPr>
              <a:lstStyle/>
              <a:p>
                <a:pPr lvl="0">
                  <a:spcBef>
                    <a:spcPts val="600"/>
                  </a:spcBef>
                </a:pPr>
                <a:r>
                  <a:rPr lang="en-US" sz="2000" b="1" dirty="0">
                    <a:solidFill>
                      <a:srgbClr val="C00000"/>
                    </a:solidFill>
                  </a:rPr>
                  <a:t>Problem</a:t>
                </a:r>
                <a:r>
                  <a:rPr lang="en-US" sz="2000" b="1" dirty="0">
                    <a:solidFill>
                      <a:prstClr val="black"/>
                    </a:solidFill>
                  </a:rPr>
                  <a:t>:</a:t>
                </a:r>
                <a:r>
                  <a:rPr lang="en-US" sz="2000" dirty="0">
                    <a:solidFill>
                      <a:prstClr val="black"/>
                    </a:solidFill>
                  </a:rPr>
                  <a:t> Sample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rgbClr val="ED7D31">
                            <a:lumMod val="75000"/>
                          </a:srgbClr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</a:rPr>
                  <a:t> items out of </a:t>
                </a:r>
                <a14:m>
                  <m:oMath xmlns:m="http://schemas.openxmlformats.org/officeDocument/2006/math">
                    <m:r>
                      <a:rPr lang="en-US" sz="2000" i="1" dirty="0">
                        <a:solidFill>
                          <a:srgbClr val="ED7D31">
                            <a:lumMod val="75000"/>
                          </a:srgbClr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</a:rPr>
                  <a:t> items uniformly at random.</a:t>
                </a:r>
                <a:br>
                  <a:rPr lang="en-US" sz="2000" dirty="0">
                    <a:solidFill>
                      <a:prstClr val="black"/>
                    </a:solidFill>
                  </a:rPr>
                </a:br>
                <a:r>
                  <a:rPr lang="en-US" sz="1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(Data is “</a:t>
                </a:r>
                <a:r>
                  <a:rPr lang="en-US" sz="18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streamed</a:t>
                </a:r>
                <a:r>
                  <a:rPr lang="en-US" sz="1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” to your alg., and alg. should only use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1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space.)</a:t>
                </a:r>
                <a:endParaRPr lang="en-US" sz="200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chemeClr val="accent6">
                        <a:lumMod val="75000"/>
                      </a:schemeClr>
                    </a:solidFill>
                  </a:rPr>
                  <a:t>Reservoir sampling</a:t>
                </a:r>
                <a:r>
                  <a:rPr lang="en-US" sz="2000" b="1" dirty="0"/>
                  <a:t>:</a:t>
                </a:r>
                <a:br>
                  <a:rPr lang="en-US" sz="2000" dirty="0"/>
                </a:br>
                <a:r>
                  <a:rPr lang="en-US" sz="2000" dirty="0"/>
                  <a:t>(</a:t>
                </a:r>
                <a:r>
                  <a:rPr lang="en-US" sz="2000" b="1" dirty="0"/>
                  <a:t>1</a:t>
                </a:r>
                <a:r>
                  <a:rPr lang="en-US" sz="2000" dirty="0"/>
                  <a:t>) Keep the first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/>
                  <a:t> items;</a:t>
                </a:r>
                <a:br>
                  <a:rPr lang="en-US" sz="2000" dirty="0"/>
                </a:br>
                <a:r>
                  <a:rPr lang="en-US" sz="2000" dirty="0"/>
                  <a:t>(</a:t>
                </a:r>
                <a:r>
                  <a:rPr lang="en-US" sz="2000" b="1" dirty="0"/>
                  <a:t>2</a:t>
                </a:r>
                <a:r>
                  <a:rPr lang="en-US" sz="2000" dirty="0"/>
                  <a:t>) For each item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/>
                  <a:t>, keep the item with probability </a:t>
                </a:r>
                <a14:m>
                  <m:oMath xmlns:m="http://schemas.openxmlformats.org/officeDocument/2006/math">
                    <m:f>
                      <m:fPr>
                        <m:type m:val="lin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den>
                    </m:f>
                  </m:oMath>
                </a14:m>
                <a:r>
                  <a:rPr lang="en-US" sz="2000" dirty="0"/>
                  <a:t>;</a:t>
                </a:r>
                <a:br>
                  <a:rPr lang="en-US" sz="2000" dirty="0"/>
                </a:br>
                <a:r>
                  <a:rPr lang="en-US" sz="2000" dirty="0"/>
                  <a:t>(</a:t>
                </a:r>
                <a:r>
                  <a:rPr lang="en-US" sz="2000" b="1" dirty="0"/>
                  <a:t>3</a:t>
                </a:r>
                <a:r>
                  <a:rPr lang="en-US" sz="2000" dirty="0"/>
                  <a:t>) If keep item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, replace a currently kept item with item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dirty="0" err="1"/>
                  <a:t>u.a.r</a:t>
                </a:r>
                <a:r>
                  <a:rPr lang="en-US" sz="2000" dirty="0"/>
                  <a:t>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000" b="1" dirty="0"/>
                  <a:t>Proof of correctness</a:t>
                </a:r>
                <a:r>
                  <a:rPr lang="en-US" sz="2000" dirty="0"/>
                  <a:t> (via induction 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)</a:t>
                </a:r>
                <a:r>
                  <a:rPr lang="en-US" sz="2000" b="1" dirty="0"/>
                  <a:t>: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chemeClr val="accent1">
                        <a:lumMod val="75000"/>
                      </a:schemeClr>
                    </a:solidFill>
                  </a:rPr>
                  <a:t>Basis</a:t>
                </a:r>
                <a:r>
                  <a:rPr lang="en-US" sz="2000" b="1" dirty="0"/>
                  <a:t>:</a:t>
                </a:r>
                <a:r>
                  <a:rPr lang="en-US" sz="1800" b="1" dirty="0"/>
                  <a:t> </a:t>
                </a:r>
                <a:r>
                  <a:rPr lang="en-US" sz="1800" dirty="0"/>
                  <a:t>Clearly the algorithm works when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1800" b="1" dirty="0"/>
                  <a:t>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chemeClr val="accent1">
                        <a:lumMod val="75000"/>
                      </a:schemeClr>
                    </a:solidFill>
                  </a:rPr>
                  <a:t>Hypothesis</a:t>
                </a:r>
                <a:r>
                  <a:rPr lang="en-US" sz="2000" b="1" dirty="0"/>
                  <a:t>:</a:t>
                </a:r>
                <a:r>
                  <a:rPr lang="en-US" sz="1800" b="1" dirty="0"/>
                  <a:t> </a:t>
                </a:r>
                <a:r>
                  <a:rPr lang="en-US" sz="1800" dirty="0"/>
                  <a:t>The algorithm works when sampling from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1800" dirty="0"/>
                  <a:t> items.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chemeClr val="accent1">
                        <a:lumMod val="75000"/>
                      </a:schemeClr>
                    </a:solidFill>
                  </a:rPr>
                  <a:t>Inductive Step</a:t>
                </a:r>
                <a:r>
                  <a:rPr lang="en-US" sz="2000" b="1" dirty="0"/>
                  <a:t> </a:t>
                </a:r>
                <a:r>
                  <a:rPr lang="en-US" sz="1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(Sampling from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b="0" i="1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sz="1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items)</a:t>
                </a:r>
                <a:r>
                  <a:rPr lang="en-US" sz="2000" b="1" dirty="0"/>
                  <a:t>: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1800" dirty="0"/>
                  <a:t>The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sz="1800" baseline="30000" dirty="0" err="1"/>
                  <a:t>st</a:t>
                </a:r>
                <a:r>
                  <a:rPr lang="en-US" sz="1800" dirty="0"/>
                  <a:t> item (i.e., last item) will be kept with probability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r>
                  <a:rPr lang="en-US" sz="1800" dirty="0"/>
                  <a:t>, </a:t>
                </a:r>
                <a:r>
                  <a:rPr lang="en-US" sz="1800" dirty="0">
                    <a:solidFill>
                      <a:srgbClr val="C00000"/>
                    </a:solidFill>
                  </a:rPr>
                  <a:t>as desired</a:t>
                </a:r>
                <a:r>
                  <a:rPr lang="en-US" sz="1800" dirty="0"/>
                  <a:t>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1800" dirty="0"/>
                  <a:t>Consider one of the first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1800" dirty="0"/>
                  <a:t> items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1800" dirty="0"/>
                  <a:t>. </a:t>
                </a:r>
                <a:br>
                  <a:rPr lang="en-US" sz="1800" dirty="0"/>
                </a:br>
                <a:r>
                  <a:rPr lang="en-US" sz="1800" dirty="0"/>
                  <a:t>By hypothesis, when the first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1800" dirty="0"/>
                  <a:t> items are streamed, item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1800" dirty="0"/>
                  <a:t> will be kept with prob.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sz="1800" dirty="0"/>
                  <a:t>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1800" dirty="0"/>
                  <a:t>After the last item is streamed, </a:t>
                </a:r>
                <a:br>
                  <a:rPr lang="en-US" sz="1800" dirty="0"/>
                </a:br>
                <a:r>
                  <a:rPr lang="en-US" sz="1800" dirty="0"/>
                  <a:t>item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will be kept with prob.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num>
                              <m:den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den>
                            </m:f>
                          </m:e>
                        </m:d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num>
                          <m:den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den>
                        </m:f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⋅</m:t>
                        </m:r>
                        <m:f>
                          <m:f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num>
                          <m:den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den>
                        </m:f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r>
                  <a:rPr lang="en-US" sz="1800" dirty="0"/>
                  <a:t>, </a:t>
                </a:r>
                <a:r>
                  <a:rPr lang="en-US" sz="1800" dirty="0">
                    <a:solidFill>
                      <a:srgbClr val="C00000"/>
                    </a:solidFill>
                  </a:rPr>
                  <a:t>as desired</a:t>
                </a:r>
                <a:r>
                  <a:rPr lang="en-US" sz="1800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C66386-6D5E-4408-AA95-6BD2FE7947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49" y="1690689"/>
                <a:ext cx="8515351" cy="5167311"/>
              </a:xfrm>
              <a:blipFill>
                <a:blip r:embed="rId2"/>
                <a:stretch>
                  <a:fillRect l="-644" t="-1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178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C3F90-EB1F-4BA7-AA14-D6E4F4112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Secretary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476611-7E4C-45CB-873B-3385E72CBA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8"/>
                <a:ext cx="7886700" cy="4802185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sz="2400" b="1" dirty="0">
                    <a:solidFill>
                      <a:schemeClr val="accent1">
                        <a:lumMod val="75000"/>
                      </a:schemeClr>
                    </a:solidFill>
                  </a:rPr>
                  <a:t>Setup</a:t>
                </a:r>
                <a:r>
                  <a:rPr lang="en-US" sz="2400" b="1" dirty="0"/>
                  <a:t>:</a:t>
                </a:r>
                <a:r>
                  <a:rPr lang="en-US" sz="2000" dirty="0"/>
                  <a:t> You want to hire a secretary among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applicants. After interviewing an applicant, you must </a:t>
                </a:r>
                <a:r>
                  <a:rPr lang="en-US" sz="2000" i="1" dirty="0">
                    <a:solidFill>
                      <a:schemeClr val="accent2">
                        <a:lumMod val="75000"/>
                      </a:schemeClr>
                    </a:solidFill>
                  </a:rPr>
                  <a:t>immediately decide</a:t>
                </a:r>
                <a:r>
                  <a:rPr lang="en-US" sz="2000" dirty="0"/>
                  <a:t> whether to hire or reject the applicant. Once rejected, an applicant </a:t>
                </a:r>
                <a:r>
                  <a:rPr lang="en-US" sz="2000" i="1" dirty="0">
                    <a:solidFill>
                      <a:schemeClr val="accent2">
                        <a:lumMod val="75000"/>
                      </a:schemeClr>
                    </a:solidFill>
                  </a:rPr>
                  <a:t>cannot be recalled</a:t>
                </a:r>
                <a:r>
                  <a:rPr lang="en-US" sz="2000" dirty="0"/>
                  <a:t>. During each interview, you can give a score to the applicant.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400" b="1" dirty="0">
                    <a:solidFill>
                      <a:srgbClr val="C00000"/>
                    </a:solidFill>
                  </a:rPr>
                  <a:t>Problem</a:t>
                </a:r>
                <a:r>
                  <a:rPr lang="en-US" sz="2400" b="1" dirty="0"/>
                  <a:t>:</a:t>
                </a:r>
                <a:r>
                  <a:rPr lang="en-US" sz="2000" dirty="0"/>
                  <a:t> Strategy to maximize the chance of hiring the best applicant.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476611-7E4C-45CB-873B-3385E72CBA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8"/>
                <a:ext cx="7886700" cy="4802185"/>
              </a:xfrm>
              <a:blipFill>
                <a:blip r:embed="rId2"/>
                <a:stretch>
                  <a:fillRect l="-1005" t="-1777" r="-13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09764652-898E-4E07-A4A2-77C7F58B46A9}"/>
              </a:ext>
            </a:extLst>
          </p:cNvPr>
          <p:cNvGrpSpPr/>
          <p:nvPr/>
        </p:nvGrpSpPr>
        <p:grpSpPr>
          <a:xfrm>
            <a:off x="1509241" y="3429000"/>
            <a:ext cx="6125518" cy="1621279"/>
            <a:chOff x="1590374" y="3430083"/>
            <a:chExt cx="6125518" cy="1621279"/>
          </a:xfrm>
        </p:grpSpPr>
        <p:pic>
          <p:nvPicPr>
            <p:cNvPr id="5" name="Graphic 4" descr="Office worker">
              <a:extLst>
                <a:ext uri="{FF2B5EF4-FFF2-40B4-BE49-F238E27FC236}">
                  <a16:creationId xmlns:a16="http://schemas.microsoft.com/office/drawing/2014/main" id="{61D076C8-04EA-4CBC-96ED-9738CA2261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569" y="3532120"/>
              <a:ext cx="723431" cy="723431"/>
            </a:xfrm>
            <a:prstGeom prst="rect">
              <a:avLst/>
            </a:prstGeom>
          </p:spPr>
        </p:pic>
        <p:pic>
          <p:nvPicPr>
            <p:cNvPr id="7" name="Graphic 6" descr="Programmer">
              <a:extLst>
                <a:ext uri="{FF2B5EF4-FFF2-40B4-BE49-F238E27FC236}">
                  <a16:creationId xmlns:a16="http://schemas.microsoft.com/office/drawing/2014/main" id="{9782DE6F-939E-4F7D-BC04-8782CC1E3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90374" y="4255551"/>
              <a:ext cx="723431" cy="723431"/>
            </a:xfrm>
            <a:prstGeom prst="rect">
              <a:avLst/>
            </a:prstGeom>
          </p:spPr>
        </p:pic>
        <p:pic>
          <p:nvPicPr>
            <p:cNvPr id="12" name="Graphic 11" descr="Programmer">
              <a:extLst>
                <a:ext uri="{FF2B5EF4-FFF2-40B4-BE49-F238E27FC236}">
                  <a16:creationId xmlns:a16="http://schemas.microsoft.com/office/drawing/2014/main" id="{7E91A1E1-2E24-45A0-BAA1-5EA9A28E00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638338" y="4255551"/>
              <a:ext cx="723431" cy="723431"/>
            </a:xfrm>
            <a:prstGeom prst="rect">
              <a:avLst/>
            </a:prstGeom>
          </p:spPr>
        </p:pic>
        <p:pic>
          <p:nvPicPr>
            <p:cNvPr id="13" name="Graphic 12" descr="Programmer">
              <a:extLst>
                <a:ext uri="{FF2B5EF4-FFF2-40B4-BE49-F238E27FC236}">
                  <a16:creationId xmlns:a16="http://schemas.microsoft.com/office/drawing/2014/main" id="{8B8C03AB-BCDF-4595-BD38-9EED51DB7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848569" y="4256634"/>
              <a:ext cx="723431" cy="723431"/>
            </a:xfrm>
            <a:prstGeom prst="rect">
              <a:avLst/>
            </a:prstGeom>
          </p:spPr>
        </p:pic>
        <p:pic>
          <p:nvPicPr>
            <p:cNvPr id="14" name="Graphic 13" descr="Programmer">
              <a:extLst>
                <a:ext uri="{FF2B5EF4-FFF2-40B4-BE49-F238E27FC236}">
                  <a16:creationId xmlns:a16="http://schemas.microsoft.com/office/drawing/2014/main" id="{D098E7A8-C4B9-4E30-9CBF-034C612A3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896533" y="4256634"/>
              <a:ext cx="723431" cy="723431"/>
            </a:xfrm>
            <a:prstGeom prst="rect">
              <a:avLst/>
            </a:prstGeom>
          </p:spPr>
        </p:pic>
        <p:pic>
          <p:nvPicPr>
            <p:cNvPr id="15" name="Graphic 14" descr="Programmer">
              <a:extLst>
                <a:ext uri="{FF2B5EF4-FFF2-40B4-BE49-F238E27FC236}">
                  <a16:creationId xmlns:a16="http://schemas.microsoft.com/office/drawing/2014/main" id="{605BF1FB-18BD-4F2A-99EA-7442846C2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944497" y="4255551"/>
              <a:ext cx="723431" cy="723431"/>
            </a:xfrm>
            <a:prstGeom prst="rect">
              <a:avLst/>
            </a:prstGeom>
          </p:spPr>
        </p:pic>
        <p:pic>
          <p:nvPicPr>
            <p:cNvPr id="16" name="Graphic 15" descr="Programmer">
              <a:extLst>
                <a:ext uri="{FF2B5EF4-FFF2-40B4-BE49-F238E27FC236}">
                  <a16:creationId xmlns:a16="http://schemas.microsoft.com/office/drawing/2014/main" id="{440AB4C1-B167-4C81-ABF8-66A7D0137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992461" y="4255551"/>
              <a:ext cx="723431" cy="723431"/>
            </a:xfrm>
            <a:prstGeom prst="rect">
              <a:avLst/>
            </a:prstGeom>
          </p:spPr>
        </p:pic>
        <p:pic>
          <p:nvPicPr>
            <p:cNvPr id="1026" name="Picture 2" descr="Image result for wall">
              <a:extLst>
                <a:ext uri="{FF2B5EF4-FFF2-40B4-BE49-F238E27FC236}">
                  <a16:creationId xmlns:a16="http://schemas.microsoft.com/office/drawing/2014/main" id="{AB53ED6B-67FE-4A95-AA00-794BB2C3781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41649" b="41304"/>
            <a:stretch/>
          </p:blipFill>
          <p:spPr bwMode="auto">
            <a:xfrm rot="5400000">
              <a:off x="3974646" y="4215542"/>
              <a:ext cx="1519240" cy="15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DBBDE5B-88C1-4F9C-BCEE-7B020149D380}"/>
                </a:ext>
              </a:extLst>
            </p:cNvPr>
            <p:cNvSpPr txBox="1"/>
            <p:nvPr/>
          </p:nvSpPr>
          <p:spPr>
            <a:xfrm rot="20700000">
              <a:off x="3664669" y="3430083"/>
              <a:ext cx="3802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solidFill>
                    <a:srgbClr val="FF0000"/>
                  </a:solidFill>
                  <a:latin typeface="Berlin Sans FB Demi" panose="020E0802020502020306" pitchFamily="34" charset="0"/>
                </a:rPr>
                <a:t>?</a:t>
              </a:r>
            </a:p>
          </p:txBody>
        </p:sp>
        <p:pic>
          <p:nvPicPr>
            <p:cNvPr id="21" name="Picture 2" descr="Image result for wall">
              <a:extLst>
                <a:ext uri="{FF2B5EF4-FFF2-40B4-BE49-F238E27FC236}">
                  <a16:creationId xmlns:a16="http://schemas.microsoft.com/office/drawing/2014/main" id="{6A70C7B6-9FC3-465D-A0F4-DF65C701F6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41649" b="41304"/>
            <a:stretch/>
          </p:blipFill>
          <p:spPr bwMode="auto">
            <a:xfrm rot="5400000">
              <a:off x="2825097" y="4215540"/>
              <a:ext cx="1519240" cy="15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C7AD432-3B45-408A-BF7F-C0266BEE4242}"/>
              </a:ext>
            </a:extLst>
          </p:cNvPr>
          <p:cNvSpPr txBox="1"/>
          <p:nvPr/>
        </p:nvSpPr>
        <p:spPr>
          <a:xfrm>
            <a:off x="628650" y="5694706"/>
            <a:ext cx="4715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Also known as:</a:t>
            </a:r>
            <a:r>
              <a:rPr lang="en-US" sz="2000" dirty="0"/>
              <a:t> </a:t>
            </a:r>
            <a:r>
              <a:rPr lang="zh-CN" altLang="en-US" sz="2000" dirty="0"/>
              <a:t>相亲问题、麦穗问题、</a:t>
            </a:r>
            <a:r>
              <a:rPr lang="en-US" altLang="zh-CN" sz="2000" dirty="0"/>
              <a:t>……</a:t>
            </a:r>
            <a:endParaRPr lang="en-US" sz="20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D075848-D7BA-4BB5-B5A4-A1D51277D1B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826836" y="5228022"/>
            <a:ext cx="2688514" cy="133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775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C3F90-EB1F-4BA7-AA14-D6E4F4112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Secretary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476611-7E4C-45CB-873B-3385E72CBA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8"/>
                <a:ext cx="7886700" cy="4802185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chemeClr val="accent1">
                        <a:lumMod val="75000"/>
                      </a:schemeClr>
                    </a:solidFill>
                  </a:rPr>
                  <a:t>Setup</a:t>
                </a:r>
                <a:r>
                  <a:rPr lang="en-US" sz="2000" b="1" dirty="0"/>
                  <a:t>:</a:t>
                </a:r>
                <a:r>
                  <a:rPr lang="en-US" sz="2000" dirty="0"/>
                  <a:t> You want to hire a secretary among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applicants. After interviewing an applicant, you must immediately decide whether to hire or reject the applicant. Once rejected, an applicant cannot be recalled. During each interview, you can give a score to the applicant.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rgbClr val="C00000"/>
                    </a:solidFill>
                  </a:rPr>
                  <a:t>Problem</a:t>
                </a:r>
                <a:r>
                  <a:rPr lang="en-US" sz="2000" b="1" dirty="0"/>
                  <a:t>:</a:t>
                </a:r>
                <a:r>
                  <a:rPr lang="en-US" sz="2000" dirty="0"/>
                  <a:t> Strategy to maximize the chance of hiring the best applicant?</a:t>
                </a:r>
              </a:p>
              <a:p>
                <a:pPr>
                  <a:spcBef>
                    <a:spcPts val="1800"/>
                  </a:spcBef>
                </a:pPr>
                <a:r>
                  <a:rPr lang="en-US" sz="2000" dirty="0">
                    <a:solidFill>
                      <a:schemeClr val="accent2">
                        <a:lumMod val="75000"/>
                      </a:schemeClr>
                    </a:solidFill>
                  </a:rPr>
                  <a:t>Need an </a:t>
                </a:r>
                <a:r>
                  <a:rPr lang="en-US" sz="2000" b="1" dirty="0">
                    <a:solidFill>
                      <a:schemeClr val="accent2">
                        <a:lumMod val="75000"/>
                      </a:schemeClr>
                    </a:solidFill>
                  </a:rPr>
                  <a:t>online algorithm</a:t>
                </a:r>
                <a:r>
                  <a:rPr lang="en-US" sz="2000" dirty="0">
                    <a:solidFill>
                      <a:schemeClr val="accent2">
                        <a:lumMod val="75000"/>
                      </a:schemeClr>
                    </a:solidFill>
                  </a:rPr>
                  <a:t>, as decision for each applicant must be made immediately, and rejected applicants cannot be recalled.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476611-7E4C-45CB-873B-3385E72CBA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8"/>
                <a:ext cx="7886700" cy="4802185"/>
              </a:xfrm>
              <a:blipFill>
                <a:blip r:embed="rId2"/>
                <a:stretch>
                  <a:fillRect l="-696" t="-1269" r="-1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" name="Group 17">
            <a:extLst>
              <a:ext uri="{FF2B5EF4-FFF2-40B4-BE49-F238E27FC236}">
                <a16:creationId xmlns:a16="http://schemas.microsoft.com/office/drawing/2014/main" id="{8A18E24B-5A93-4A85-A2E2-0F8830604413}"/>
              </a:ext>
            </a:extLst>
          </p:cNvPr>
          <p:cNvGrpSpPr/>
          <p:nvPr/>
        </p:nvGrpSpPr>
        <p:grpSpPr>
          <a:xfrm>
            <a:off x="1509241" y="4356672"/>
            <a:ext cx="6125518" cy="1621279"/>
            <a:chOff x="1590374" y="3430083"/>
            <a:chExt cx="6125518" cy="1621279"/>
          </a:xfrm>
        </p:grpSpPr>
        <p:pic>
          <p:nvPicPr>
            <p:cNvPr id="19" name="Graphic 18" descr="Office worker">
              <a:extLst>
                <a:ext uri="{FF2B5EF4-FFF2-40B4-BE49-F238E27FC236}">
                  <a16:creationId xmlns:a16="http://schemas.microsoft.com/office/drawing/2014/main" id="{1CD8CCE7-2177-4B41-934D-FD23B52AE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569" y="3532120"/>
              <a:ext cx="723431" cy="723431"/>
            </a:xfrm>
            <a:prstGeom prst="rect">
              <a:avLst/>
            </a:prstGeom>
          </p:spPr>
        </p:pic>
        <p:pic>
          <p:nvPicPr>
            <p:cNvPr id="24" name="Graphic 23" descr="Programmer">
              <a:extLst>
                <a:ext uri="{FF2B5EF4-FFF2-40B4-BE49-F238E27FC236}">
                  <a16:creationId xmlns:a16="http://schemas.microsoft.com/office/drawing/2014/main" id="{DB114C5C-810C-47E0-AE0B-16027FF39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90374" y="4255551"/>
              <a:ext cx="723431" cy="723431"/>
            </a:xfrm>
            <a:prstGeom prst="rect">
              <a:avLst/>
            </a:prstGeom>
          </p:spPr>
        </p:pic>
        <p:pic>
          <p:nvPicPr>
            <p:cNvPr id="25" name="Graphic 24" descr="Programmer">
              <a:extLst>
                <a:ext uri="{FF2B5EF4-FFF2-40B4-BE49-F238E27FC236}">
                  <a16:creationId xmlns:a16="http://schemas.microsoft.com/office/drawing/2014/main" id="{18275123-71F5-42CC-885C-291FD8420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638338" y="4255551"/>
              <a:ext cx="723431" cy="723431"/>
            </a:xfrm>
            <a:prstGeom prst="rect">
              <a:avLst/>
            </a:prstGeom>
          </p:spPr>
        </p:pic>
        <p:pic>
          <p:nvPicPr>
            <p:cNvPr id="26" name="Graphic 25" descr="Programmer">
              <a:extLst>
                <a:ext uri="{FF2B5EF4-FFF2-40B4-BE49-F238E27FC236}">
                  <a16:creationId xmlns:a16="http://schemas.microsoft.com/office/drawing/2014/main" id="{FF437CFB-B3DA-40D2-980F-2DC2B9536BB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848569" y="4256634"/>
              <a:ext cx="723431" cy="723431"/>
            </a:xfrm>
            <a:prstGeom prst="rect">
              <a:avLst/>
            </a:prstGeom>
          </p:spPr>
        </p:pic>
        <p:pic>
          <p:nvPicPr>
            <p:cNvPr id="27" name="Graphic 26" descr="Programmer">
              <a:extLst>
                <a:ext uri="{FF2B5EF4-FFF2-40B4-BE49-F238E27FC236}">
                  <a16:creationId xmlns:a16="http://schemas.microsoft.com/office/drawing/2014/main" id="{9C05120E-5036-42A2-BCD0-D123ABE14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896533" y="4256634"/>
              <a:ext cx="723431" cy="723431"/>
            </a:xfrm>
            <a:prstGeom prst="rect">
              <a:avLst/>
            </a:prstGeom>
          </p:spPr>
        </p:pic>
        <p:pic>
          <p:nvPicPr>
            <p:cNvPr id="28" name="Graphic 27" descr="Programmer">
              <a:extLst>
                <a:ext uri="{FF2B5EF4-FFF2-40B4-BE49-F238E27FC236}">
                  <a16:creationId xmlns:a16="http://schemas.microsoft.com/office/drawing/2014/main" id="{FFFCB646-BD3A-4954-A830-E4569F8C1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944497" y="4255551"/>
              <a:ext cx="723431" cy="723431"/>
            </a:xfrm>
            <a:prstGeom prst="rect">
              <a:avLst/>
            </a:prstGeom>
          </p:spPr>
        </p:pic>
        <p:pic>
          <p:nvPicPr>
            <p:cNvPr id="29" name="Graphic 28" descr="Programmer">
              <a:extLst>
                <a:ext uri="{FF2B5EF4-FFF2-40B4-BE49-F238E27FC236}">
                  <a16:creationId xmlns:a16="http://schemas.microsoft.com/office/drawing/2014/main" id="{15C1134A-E3AC-421F-8664-042E127E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992461" y="4255551"/>
              <a:ext cx="723431" cy="723431"/>
            </a:xfrm>
            <a:prstGeom prst="rect">
              <a:avLst/>
            </a:prstGeom>
          </p:spPr>
        </p:pic>
        <p:pic>
          <p:nvPicPr>
            <p:cNvPr id="30" name="Picture 2" descr="Image result for wall">
              <a:extLst>
                <a:ext uri="{FF2B5EF4-FFF2-40B4-BE49-F238E27FC236}">
                  <a16:creationId xmlns:a16="http://schemas.microsoft.com/office/drawing/2014/main" id="{D3AE3063-584B-45AD-953A-9B2FA81A20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41649" b="41304"/>
            <a:stretch/>
          </p:blipFill>
          <p:spPr bwMode="auto">
            <a:xfrm rot="5400000">
              <a:off x="3974646" y="4215542"/>
              <a:ext cx="1519240" cy="15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9991D5B-4288-4B88-9355-C37527ED5499}"/>
                </a:ext>
              </a:extLst>
            </p:cNvPr>
            <p:cNvSpPr txBox="1"/>
            <p:nvPr/>
          </p:nvSpPr>
          <p:spPr>
            <a:xfrm rot="20700000">
              <a:off x="3664669" y="3430083"/>
              <a:ext cx="3802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solidFill>
                    <a:srgbClr val="FF0000"/>
                  </a:solidFill>
                  <a:latin typeface="Berlin Sans FB Demi" panose="020E0802020502020306" pitchFamily="34" charset="0"/>
                </a:rPr>
                <a:t>?</a:t>
              </a:r>
            </a:p>
          </p:txBody>
        </p:sp>
        <p:pic>
          <p:nvPicPr>
            <p:cNvPr id="32" name="Picture 2" descr="Image result for wall">
              <a:extLst>
                <a:ext uri="{FF2B5EF4-FFF2-40B4-BE49-F238E27FC236}">
                  <a16:creationId xmlns:a16="http://schemas.microsoft.com/office/drawing/2014/main" id="{3607C244-D33F-44E5-8495-77A75B531F0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41649" b="41304"/>
            <a:stretch/>
          </p:blipFill>
          <p:spPr bwMode="auto">
            <a:xfrm rot="5400000">
              <a:off x="2825097" y="4215540"/>
              <a:ext cx="1519240" cy="15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00839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C3F90-EB1F-4BA7-AA14-D6E4F4112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Secretary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476611-7E4C-45CB-873B-3385E72CBA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8"/>
                <a:ext cx="7886700" cy="3138183"/>
              </a:xfrm>
            </p:spPr>
            <p:txBody>
              <a:bodyPr>
                <a:no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chemeClr val="accent1">
                        <a:lumMod val="75000"/>
                      </a:schemeClr>
                    </a:solidFill>
                  </a:rPr>
                  <a:t>Setup</a:t>
                </a:r>
                <a:r>
                  <a:rPr lang="en-US" sz="2000" b="1" dirty="0"/>
                  <a:t>:</a:t>
                </a:r>
                <a:r>
                  <a:rPr lang="en-US" sz="2000" dirty="0"/>
                  <a:t> You want to hire a secretary among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applicants. After interviewing an applicant, you must immediately decide whether to hire or reject the applicant. Once rejected, an applicant cannot be recalled. During each interview, you can give a score to the applicant.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rgbClr val="C00000"/>
                    </a:solidFill>
                  </a:rPr>
                  <a:t>Problem</a:t>
                </a:r>
                <a:r>
                  <a:rPr lang="en-US" sz="2000" b="1" dirty="0"/>
                  <a:t>:</a:t>
                </a:r>
                <a:r>
                  <a:rPr lang="en-US" sz="2000" dirty="0"/>
                  <a:t> Strategy to maximize the chance of hiring the best applicant?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chemeClr val="accent6">
                        <a:lumMod val="75000"/>
                      </a:schemeClr>
                    </a:solidFill>
                  </a:rPr>
                  <a:t>Strategy</a:t>
                </a:r>
                <a:r>
                  <a:rPr lang="en-US" sz="2000" b="1" dirty="0"/>
                  <a:t>:</a:t>
                </a:r>
                <a:r>
                  <a:rPr lang="en-US" sz="2000" dirty="0"/>
                  <a:t> Interview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/>
                  <a:t> applicants and reject all of them. Starting from the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sz="2000" baseline="30000" dirty="0" err="1"/>
                  <a:t>st</a:t>
                </a:r>
                <a:r>
                  <a:rPr lang="en-US" sz="2000" dirty="0"/>
                  <a:t> applicant, hire the first one that’s better than the best of the first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/>
                  <a:t> applicants. (If none is better, then hire the last interviewed one.)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rgbClr val="FF0000"/>
                    </a:solidFill>
                  </a:rPr>
                  <a:t>Value of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b="1" dirty="0">
                    <a:solidFill>
                      <a:srgbClr val="FF0000"/>
                    </a:solidFill>
                  </a:rPr>
                  <a:t> to maximize the chance of hiring the best applicant?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000" b="1" dirty="0">
                    <a:solidFill>
                      <a:srgbClr val="FF0000"/>
                    </a:solidFill>
                  </a:rPr>
                  <a:t>Will this framework result in the best possible strategy?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476611-7E4C-45CB-873B-3385E72CBA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8"/>
                <a:ext cx="7886700" cy="3138183"/>
              </a:xfrm>
              <a:blipFill>
                <a:blip r:embed="rId2"/>
                <a:stretch>
                  <a:fillRect l="-696" t="-1942" r="-1159" b="-34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>
            <a:extLst>
              <a:ext uri="{FF2B5EF4-FFF2-40B4-BE49-F238E27FC236}">
                <a16:creationId xmlns:a16="http://schemas.microsoft.com/office/drawing/2014/main" id="{48957345-46F2-4C19-90A2-76575DCB7C24}"/>
              </a:ext>
            </a:extLst>
          </p:cNvPr>
          <p:cNvGrpSpPr/>
          <p:nvPr/>
        </p:nvGrpSpPr>
        <p:grpSpPr>
          <a:xfrm>
            <a:off x="1581436" y="4828871"/>
            <a:ext cx="5981128" cy="1665085"/>
            <a:chOff x="1509241" y="4827788"/>
            <a:chExt cx="5981128" cy="1665085"/>
          </a:xfrm>
        </p:grpSpPr>
        <p:pic>
          <p:nvPicPr>
            <p:cNvPr id="16" name="Graphic 15" descr="Office worker">
              <a:extLst>
                <a:ext uri="{FF2B5EF4-FFF2-40B4-BE49-F238E27FC236}">
                  <a16:creationId xmlns:a16="http://schemas.microsoft.com/office/drawing/2014/main" id="{4194D56D-DC1F-4C0F-9768-4BD79AE49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19703" y="4827788"/>
              <a:ext cx="723431" cy="723431"/>
            </a:xfrm>
            <a:prstGeom prst="rect">
              <a:avLst/>
            </a:prstGeom>
          </p:spPr>
        </p:pic>
        <p:pic>
          <p:nvPicPr>
            <p:cNvPr id="17" name="Graphic 16" descr="Programmer">
              <a:extLst>
                <a:ext uri="{FF2B5EF4-FFF2-40B4-BE49-F238E27FC236}">
                  <a16:creationId xmlns:a16="http://schemas.microsoft.com/office/drawing/2014/main" id="{36BC8B9A-2CD5-49B3-A39D-C1C13489A0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09241" y="5697062"/>
              <a:ext cx="723431" cy="723431"/>
            </a:xfrm>
            <a:prstGeom prst="rect">
              <a:avLst/>
            </a:prstGeom>
          </p:spPr>
        </p:pic>
        <p:pic>
          <p:nvPicPr>
            <p:cNvPr id="20" name="Graphic 19" descr="Programmer">
              <a:extLst>
                <a:ext uri="{FF2B5EF4-FFF2-40B4-BE49-F238E27FC236}">
                  <a16:creationId xmlns:a16="http://schemas.microsoft.com/office/drawing/2014/main" id="{B0344400-1370-496C-A587-65D1E4F98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557205" y="5697062"/>
              <a:ext cx="723431" cy="723431"/>
            </a:xfrm>
            <a:prstGeom prst="rect">
              <a:avLst/>
            </a:prstGeom>
          </p:spPr>
        </p:pic>
        <p:pic>
          <p:nvPicPr>
            <p:cNvPr id="21" name="Graphic 20" descr="Programmer">
              <a:extLst>
                <a:ext uri="{FF2B5EF4-FFF2-40B4-BE49-F238E27FC236}">
                  <a16:creationId xmlns:a16="http://schemas.microsoft.com/office/drawing/2014/main" id="{F448E24A-857C-4550-817C-DD6EFE1BF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719703" y="5698145"/>
              <a:ext cx="723431" cy="723431"/>
            </a:xfrm>
            <a:prstGeom prst="rect">
              <a:avLst/>
            </a:prstGeom>
          </p:spPr>
        </p:pic>
        <p:pic>
          <p:nvPicPr>
            <p:cNvPr id="22" name="Graphic 21" descr="Programmer">
              <a:extLst>
                <a:ext uri="{FF2B5EF4-FFF2-40B4-BE49-F238E27FC236}">
                  <a16:creationId xmlns:a16="http://schemas.microsoft.com/office/drawing/2014/main" id="{DB3005AA-9E90-4C0A-99A3-1182DEA9C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605169" y="5697062"/>
              <a:ext cx="723431" cy="723431"/>
            </a:xfrm>
            <a:prstGeom prst="rect">
              <a:avLst/>
            </a:prstGeom>
          </p:spPr>
        </p:pic>
        <p:pic>
          <p:nvPicPr>
            <p:cNvPr id="23" name="Graphic 22" descr="Programmer">
              <a:extLst>
                <a:ext uri="{FF2B5EF4-FFF2-40B4-BE49-F238E27FC236}">
                  <a16:creationId xmlns:a16="http://schemas.microsoft.com/office/drawing/2014/main" id="{884CEFB4-391E-457C-ADB3-B1B4BB5A0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4653133" y="5695979"/>
              <a:ext cx="723431" cy="723431"/>
            </a:xfrm>
            <a:prstGeom prst="rect">
              <a:avLst/>
            </a:prstGeom>
          </p:spPr>
        </p:pic>
        <p:pic>
          <p:nvPicPr>
            <p:cNvPr id="33" name="Graphic 32" descr="Programmer">
              <a:extLst>
                <a:ext uri="{FF2B5EF4-FFF2-40B4-BE49-F238E27FC236}">
                  <a16:creationId xmlns:a16="http://schemas.microsoft.com/office/drawing/2014/main" id="{CFDB4E8E-0330-4F2B-8C49-F42EFA2A1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766938" y="5695979"/>
              <a:ext cx="723431" cy="723431"/>
            </a:xfrm>
            <a:prstGeom prst="rect">
              <a:avLst/>
            </a:prstGeom>
          </p:spPr>
        </p:pic>
        <p:pic>
          <p:nvPicPr>
            <p:cNvPr id="34" name="Picture 2" descr="Image result for wall">
              <a:extLst>
                <a:ext uri="{FF2B5EF4-FFF2-40B4-BE49-F238E27FC236}">
                  <a16:creationId xmlns:a16="http://schemas.microsoft.com/office/drawing/2014/main" id="{C6A42524-5F76-4C93-BBE8-FC54DA6CA48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41649" b="41304"/>
            <a:stretch/>
          </p:blipFill>
          <p:spPr bwMode="auto">
            <a:xfrm rot="5400000">
              <a:off x="5759021" y="5657053"/>
              <a:ext cx="1519240" cy="15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wall">
              <a:extLst>
                <a:ext uri="{FF2B5EF4-FFF2-40B4-BE49-F238E27FC236}">
                  <a16:creationId xmlns:a16="http://schemas.microsoft.com/office/drawing/2014/main" id="{049C11B6-9F69-41BB-8AA1-3099F969ED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41649" b="41304"/>
            <a:stretch/>
          </p:blipFill>
          <p:spPr bwMode="auto">
            <a:xfrm rot="5400000">
              <a:off x="4863457" y="5657053"/>
              <a:ext cx="1519240" cy="15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B915018-DFFC-425A-B602-AE065FADDEE1}"/>
                </a:ext>
              </a:extLst>
            </p:cNvPr>
            <p:cNvSpPr txBox="1"/>
            <p:nvPr/>
          </p:nvSpPr>
          <p:spPr>
            <a:xfrm>
              <a:off x="1661352" y="5440016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82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256C1B0-1F18-4C6B-A427-58D6E5748F6D}"/>
                </a:ext>
              </a:extLst>
            </p:cNvPr>
            <p:cNvSpPr txBox="1"/>
            <p:nvPr/>
          </p:nvSpPr>
          <p:spPr>
            <a:xfrm>
              <a:off x="2709568" y="5440016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67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E269555-242E-4A26-A176-2FD6CC80A71C}"/>
                </a:ext>
              </a:extLst>
            </p:cNvPr>
            <p:cNvSpPr txBox="1"/>
            <p:nvPr/>
          </p:nvSpPr>
          <p:spPr>
            <a:xfrm>
              <a:off x="3757532" y="5440016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75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363EAAA-2DE8-4FB0-9E64-830FA78F8EB1}"/>
                </a:ext>
              </a:extLst>
            </p:cNvPr>
            <p:cNvSpPr txBox="1"/>
            <p:nvPr/>
          </p:nvSpPr>
          <p:spPr>
            <a:xfrm>
              <a:off x="4801430" y="5440016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80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BE2AA95-0D12-405C-9B80-C89443D822C5}"/>
                </a:ext>
              </a:extLst>
            </p:cNvPr>
            <p:cNvSpPr txBox="1"/>
            <p:nvPr/>
          </p:nvSpPr>
          <p:spPr>
            <a:xfrm>
              <a:off x="6919301" y="5440016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95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3A19AB6-197A-4259-8EDE-61F637E22893}"/>
                </a:ext>
              </a:extLst>
            </p:cNvPr>
            <p:cNvSpPr txBox="1"/>
            <p:nvPr/>
          </p:nvSpPr>
          <p:spPr>
            <a:xfrm>
              <a:off x="5872066" y="5440016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83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D7861407-929E-4DE7-B3E8-B44E9BE85394}"/>
                    </a:ext>
                  </a:extLst>
                </p:cNvPr>
                <p:cNvSpPr txBox="1"/>
                <p:nvPr/>
              </p:nvSpPr>
              <p:spPr>
                <a:xfrm>
                  <a:off x="2077246" y="5085917"/>
                  <a:ext cx="683777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=2</m:t>
                        </m:r>
                      </m:oMath>
                    </m:oMathPara>
                  </a14:m>
                  <a:endParaRPr lang="en-US" sz="20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D7861407-929E-4DE7-B3E8-B44E9BE8539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77246" y="5085917"/>
                  <a:ext cx="683777" cy="307777"/>
                </a:xfrm>
                <a:prstGeom prst="rect">
                  <a:avLst/>
                </a:prstGeom>
                <a:blipFill>
                  <a:blip r:embed="rId16"/>
                  <a:stretch>
                    <a:fillRect l="-8929" r="-8036" b="-58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2" name="矩形 3035">
            <a:extLst>
              <a:ext uri="{FF2B5EF4-FFF2-40B4-BE49-F238E27FC236}">
                <a16:creationId xmlns:a16="http://schemas.microsoft.com/office/drawing/2014/main" id="{63BE2F87-CA20-4A31-B06C-7C1F75472B78}"/>
              </a:ext>
            </a:extLst>
          </p:cNvPr>
          <p:cNvSpPr/>
          <p:nvPr/>
        </p:nvSpPr>
        <p:spPr>
          <a:xfrm>
            <a:off x="908375" y="4082690"/>
            <a:ext cx="6756146" cy="379782"/>
          </a:xfrm>
          <a:prstGeom prst="roundRect">
            <a:avLst/>
          </a:prstGeom>
          <a:solidFill>
            <a:schemeClr val="accent2">
              <a:lumMod val="60000"/>
              <a:lumOff val="40000"/>
              <a:alpha val="3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373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3012</TotalTime>
  <Words>2819</Words>
  <Application>Microsoft Office PowerPoint</Application>
  <PresentationFormat>On-screen Show (4:3)</PresentationFormat>
  <Paragraphs>248</Paragraphs>
  <Slides>31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Calibri Light</vt:lpstr>
      <vt:lpstr>Calibri</vt:lpstr>
      <vt:lpstr>Berlin Sans FB Demi</vt:lpstr>
      <vt:lpstr>Cambria Math</vt:lpstr>
      <vt:lpstr>Courier New</vt:lpstr>
      <vt:lpstr>Arial Black</vt:lpstr>
      <vt:lpstr>Arial</vt:lpstr>
      <vt:lpstr>Office 主题​​</vt:lpstr>
      <vt:lpstr>Review and Preview</vt:lpstr>
      <vt:lpstr>Online  Algorithms</vt:lpstr>
      <vt:lpstr>Online Algorithms</vt:lpstr>
      <vt:lpstr>A Simple Sampling Problem</vt:lpstr>
      <vt:lpstr>Reservoir Sampling</vt:lpstr>
      <vt:lpstr>Reservoir Sampling</vt:lpstr>
      <vt:lpstr>The Secretary Problem</vt:lpstr>
      <vt:lpstr>The Secretary Problem</vt:lpstr>
      <vt:lpstr>The Secretary Problem</vt:lpstr>
      <vt:lpstr>The Secretary Problem</vt:lpstr>
      <vt:lpstr>Distributed  Algorithms</vt:lpstr>
      <vt:lpstr>Distributed computing is everywhere!</vt:lpstr>
      <vt:lpstr>Principles of Distributed Computing</vt:lpstr>
      <vt:lpstr>Modelling distributed systems: Shared Memory vs Message Passing</vt:lpstr>
      <vt:lpstr>Understanding distributed algorithms: Complexity Measure</vt:lpstr>
      <vt:lpstr>Challenges in distributed computing</vt:lpstr>
      <vt:lpstr>Message passing model, in detail</vt:lpstr>
      <vt:lpstr>Other aspects of the model</vt:lpstr>
      <vt:lpstr>Case study: Consensus</vt:lpstr>
      <vt:lpstr>Consensus without failures</vt:lpstr>
      <vt:lpstr>Sync. Consensus with crash failures</vt:lpstr>
      <vt:lpstr>Sync. consensus with crash failures</vt:lpstr>
      <vt:lpstr>PowerPoint Presentation</vt:lpstr>
      <vt:lpstr>Async. consensus with crash failures</vt:lpstr>
      <vt:lpstr>FLP Impossibility</vt:lpstr>
      <vt:lpstr>But, wait a minute…</vt:lpstr>
      <vt:lpstr>Paxos</vt:lpstr>
      <vt:lpstr>Consensus with Byzantine failures</vt:lpstr>
      <vt:lpstr>Consensus with Byzantine failures</vt:lpstr>
      <vt:lpstr>Recent developments: Blockchain and Byzantine Consensus</vt:lpstr>
      <vt:lpstr>If you want to know more…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Review and Preview</dc:title>
  <dc:creator>Chaodong</dc:creator>
  <cp:lastModifiedBy>ZHENG Chaodong</cp:lastModifiedBy>
  <cp:revision>188</cp:revision>
  <dcterms:created xsi:type="dcterms:W3CDTF">2018-11-28T10:49:48Z</dcterms:created>
  <dcterms:modified xsi:type="dcterms:W3CDTF">2020-12-25T14:18:04Z</dcterms:modified>
</cp:coreProperties>
</file>

<file path=docProps/thumbnail.jpeg>
</file>